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257" r:id="rId3"/>
    <p:sldId id="318" r:id="rId4"/>
    <p:sldId id="319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>
      <p:cViewPr>
        <p:scale>
          <a:sx n="72" d="100"/>
          <a:sy n="72" d="100"/>
        </p:scale>
        <p:origin x="-127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FD786-176F-4FE9-BE13-726CE82EF392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73EF23DC-6DA2-41A8-9BBD-4F2C4D3F3E4F}">
      <dgm:prSet phldrT="[Text]" custT="1"/>
      <dgm:spPr/>
      <dgm:t>
        <a:bodyPr/>
        <a:lstStyle/>
        <a:p>
          <a:r>
            <a:rPr lang="fr-FR" sz="1300" b="1" i="1" dirty="0"/>
            <a:t>Protection Juridique</a:t>
          </a:r>
          <a:endParaRPr lang="en-US" sz="1300" b="1" i="1" dirty="0"/>
        </a:p>
      </dgm:t>
    </dgm:pt>
    <dgm:pt modelId="{531D6628-1CD3-4AA5-A877-F14CDAED9DED}" type="parTrans" cxnId="{E10F78F6-C6F1-4C20-9868-D73EC736269E}">
      <dgm:prSet/>
      <dgm:spPr/>
      <dgm:t>
        <a:bodyPr/>
        <a:lstStyle/>
        <a:p>
          <a:endParaRPr lang="en-US"/>
        </a:p>
      </dgm:t>
    </dgm:pt>
    <dgm:pt modelId="{C32B86AE-04B7-42ED-A412-D4671658DBB9}" type="sibTrans" cxnId="{E10F78F6-C6F1-4C20-9868-D73EC736269E}">
      <dgm:prSet/>
      <dgm:spPr/>
      <dgm:t>
        <a:bodyPr/>
        <a:lstStyle/>
        <a:p>
          <a:endParaRPr lang="en-US"/>
        </a:p>
      </dgm:t>
    </dgm:pt>
    <dgm:pt modelId="{B79C3068-3192-446C-9677-58F3B6F1A3FA}">
      <dgm:prSet phldrT="[Text]" custT="1"/>
      <dgm:spPr>
        <a:solidFill>
          <a:schemeClr val="accent3">
            <a:lumMod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400" b="1" dirty="0"/>
            <a:t>Responsabilité des Dirigeants</a:t>
          </a:r>
          <a:endParaRPr lang="en-US" sz="1400" b="1" dirty="0"/>
        </a:p>
      </dgm:t>
    </dgm:pt>
    <dgm:pt modelId="{1525E0C0-67E5-4CB4-8BCA-F44E7AB151D5}" type="parTrans" cxnId="{3D0A104E-BDF1-4644-B0ED-0CF538A691DF}">
      <dgm:prSet/>
      <dgm:spPr/>
      <dgm:t>
        <a:bodyPr/>
        <a:lstStyle/>
        <a:p>
          <a:endParaRPr lang="en-US"/>
        </a:p>
      </dgm:t>
    </dgm:pt>
    <dgm:pt modelId="{C27F74E0-E0AE-47B0-85A0-9405E3B3E2D6}" type="sibTrans" cxnId="{3D0A104E-BDF1-4644-B0ED-0CF538A691DF}">
      <dgm:prSet/>
      <dgm:spPr/>
      <dgm:t>
        <a:bodyPr/>
        <a:lstStyle/>
        <a:p>
          <a:endParaRPr lang="en-US"/>
        </a:p>
      </dgm:t>
    </dgm:pt>
    <dgm:pt modelId="{DD980746-4AC2-45CC-A525-7C5CE439B4B8}">
      <dgm:prSet phldrT="[Text]" custT="1"/>
      <dgm:spPr/>
      <dgm:t>
        <a:bodyPr/>
        <a:lstStyle/>
        <a:p>
          <a:r>
            <a:rPr lang="fr-FR" sz="1600" b="1" i="1" dirty="0"/>
            <a:t>RC Pro</a:t>
          </a:r>
          <a:endParaRPr lang="en-US" sz="1600" b="1" i="1" dirty="0"/>
        </a:p>
      </dgm:t>
    </dgm:pt>
    <dgm:pt modelId="{B837C982-87E4-4432-BDFE-5CA82BDF1DBC}" type="parTrans" cxnId="{AD6FD924-FA74-4559-A6D9-651DEE3D9406}">
      <dgm:prSet/>
      <dgm:spPr/>
      <dgm:t>
        <a:bodyPr/>
        <a:lstStyle/>
        <a:p>
          <a:endParaRPr lang="en-US"/>
        </a:p>
      </dgm:t>
    </dgm:pt>
    <dgm:pt modelId="{15F5B2FB-CCAB-45D0-A44C-3AAE716DA86C}" type="sibTrans" cxnId="{AD6FD924-FA74-4559-A6D9-651DEE3D9406}">
      <dgm:prSet/>
      <dgm:spPr/>
      <dgm:t>
        <a:bodyPr/>
        <a:lstStyle/>
        <a:p>
          <a:endParaRPr lang="en-US"/>
        </a:p>
      </dgm:t>
    </dgm:pt>
    <dgm:pt modelId="{0C5EAF49-F0D3-4FBF-B078-DA776977AA4B}" type="pres">
      <dgm:prSet presAssocID="{426FD786-176F-4FE9-BE13-726CE82EF392}" presName="compositeShape" presStyleCnt="0">
        <dgm:presLayoutVars>
          <dgm:chMax val="7"/>
          <dgm:dir/>
          <dgm:resizeHandles val="exact"/>
        </dgm:presLayoutVars>
      </dgm:prSet>
      <dgm:spPr/>
    </dgm:pt>
    <dgm:pt modelId="{BB790A86-2A34-426B-B7D5-28EC993B41A8}" type="pres">
      <dgm:prSet presAssocID="{426FD786-176F-4FE9-BE13-726CE82EF392}" presName="wedge1" presStyleLbl="node1" presStyleIdx="0" presStyleCnt="3" custLinFactNeighborY="-13275"/>
      <dgm:spPr/>
      <dgm:t>
        <a:bodyPr/>
        <a:lstStyle/>
        <a:p>
          <a:endParaRPr lang="fr-FR"/>
        </a:p>
      </dgm:t>
    </dgm:pt>
    <dgm:pt modelId="{D55CB0F0-D994-4B8F-B029-C5A92398F79F}" type="pres">
      <dgm:prSet presAssocID="{426FD786-176F-4FE9-BE13-726CE82EF392}" presName="dummy1a" presStyleCnt="0"/>
      <dgm:spPr/>
    </dgm:pt>
    <dgm:pt modelId="{18438696-A0A2-4BF5-9FCF-101E300E3C17}" type="pres">
      <dgm:prSet presAssocID="{426FD786-176F-4FE9-BE13-726CE82EF392}" presName="dummy1b" presStyleCnt="0"/>
      <dgm:spPr/>
    </dgm:pt>
    <dgm:pt modelId="{16D4698D-DC02-4ED4-991C-C93B61E31576}" type="pres">
      <dgm:prSet presAssocID="{426FD786-176F-4FE9-BE13-726CE82EF3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4754F-AD84-443A-848A-6B6F6C47AFD1}" type="pres">
      <dgm:prSet presAssocID="{426FD786-176F-4FE9-BE13-726CE82EF392}" presName="wedge2" presStyleLbl="node1" presStyleIdx="1" presStyleCnt="3" custLinFactNeighborX="1218" custLinFactNeighborY="-3004"/>
      <dgm:spPr/>
      <dgm:t>
        <a:bodyPr/>
        <a:lstStyle/>
        <a:p>
          <a:endParaRPr lang="fr-FR"/>
        </a:p>
      </dgm:t>
    </dgm:pt>
    <dgm:pt modelId="{F68B8B57-BA48-47EC-B62A-0B0CE9E467C4}" type="pres">
      <dgm:prSet presAssocID="{426FD786-176F-4FE9-BE13-726CE82EF392}" presName="dummy2a" presStyleCnt="0"/>
      <dgm:spPr/>
    </dgm:pt>
    <dgm:pt modelId="{62F80828-B987-4B7B-A271-D3F8F8CF73DF}" type="pres">
      <dgm:prSet presAssocID="{426FD786-176F-4FE9-BE13-726CE82EF392}" presName="dummy2b" presStyleCnt="0"/>
      <dgm:spPr/>
    </dgm:pt>
    <dgm:pt modelId="{C44D601B-4EDA-4926-8440-E0F58D80E523}" type="pres">
      <dgm:prSet presAssocID="{426FD786-176F-4FE9-BE13-726CE82EF3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52F408-2A46-411A-9416-AD098AA8127C}" type="pres">
      <dgm:prSet presAssocID="{426FD786-176F-4FE9-BE13-726CE82EF392}" presName="wedge3" presStyleLbl="node1" presStyleIdx="2" presStyleCnt="3" custLinFactNeighborX="3278" custLinFactNeighborY="-13275"/>
      <dgm:spPr/>
      <dgm:t>
        <a:bodyPr/>
        <a:lstStyle/>
        <a:p>
          <a:endParaRPr lang="fr-FR"/>
        </a:p>
      </dgm:t>
    </dgm:pt>
    <dgm:pt modelId="{6CE6D186-0BA8-4019-A6AA-4742BD1D5F0F}" type="pres">
      <dgm:prSet presAssocID="{426FD786-176F-4FE9-BE13-726CE82EF392}" presName="dummy3a" presStyleCnt="0"/>
      <dgm:spPr/>
    </dgm:pt>
    <dgm:pt modelId="{78E67C9B-2407-499D-B9A9-A8D5C80E8748}" type="pres">
      <dgm:prSet presAssocID="{426FD786-176F-4FE9-BE13-726CE82EF392}" presName="dummy3b" presStyleCnt="0"/>
      <dgm:spPr/>
    </dgm:pt>
    <dgm:pt modelId="{E756399A-C5BA-4030-9E27-A539C69BB7E8}" type="pres">
      <dgm:prSet presAssocID="{426FD786-176F-4FE9-BE13-726CE82EF3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D817EA-47EB-45B0-A00E-9F6857C12B86}" type="pres">
      <dgm:prSet presAssocID="{C32B86AE-04B7-42ED-A412-D4671658DBB9}" presName="arrowWedge1" presStyleLbl="fgSibTrans2D1" presStyleIdx="0" presStyleCnt="3"/>
      <dgm:spPr/>
    </dgm:pt>
    <dgm:pt modelId="{8D6B743C-D615-4A37-A9ED-9F4C20B1EBBA}" type="pres">
      <dgm:prSet presAssocID="{C27F74E0-E0AE-47B0-85A0-9405E3B3E2D6}" presName="arrowWedge2" presStyleLbl="fgSibTrans2D1" presStyleIdx="1" presStyleCnt="3"/>
      <dgm:spPr/>
    </dgm:pt>
    <dgm:pt modelId="{2B5557B0-12B1-4294-A660-377AB79740CC}" type="pres">
      <dgm:prSet presAssocID="{15F5B2FB-CCAB-45D0-A44C-3AAE716DA86C}" presName="arrowWedge3" presStyleLbl="fgSibTrans2D1" presStyleIdx="2" presStyleCnt="3"/>
      <dgm:spPr/>
    </dgm:pt>
  </dgm:ptLst>
  <dgm:cxnLst>
    <dgm:cxn modelId="{3D0A104E-BDF1-4644-B0ED-0CF538A691DF}" srcId="{426FD786-176F-4FE9-BE13-726CE82EF392}" destId="{B79C3068-3192-446C-9677-58F3B6F1A3FA}" srcOrd="1" destOrd="0" parTransId="{1525E0C0-67E5-4CB4-8BCA-F44E7AB151D5}" sibTransId="{C27F74E0-E0AE-47B0-85A0-9405E3B3E2D6}"/>
    <dgm:cxn modelId="{5FE2F6E1-EF31-47AC-8485-9031A9E8BCD4}" type="presOf" srcId="{73EF23DC-6DA2-41A8-9BBD-4F2C4D3F3E4F}" destId="{16D4698D-DC02-4ED4-991C-C93B61E31576}" srcOrd="1" destOrd="0" presId="urn:microsoft.com/office/officeart/2005/8/layout/cycle8"/>
    <dgm:cxn modelId="{CC7C581F-4FEB-400E-B360-3514C20B1A6E}" type="presOf" srcId="{DD980746-4AC2-45CC-A525-7C5CE439B4B8}" destId="{CC52F408-2A46-411A-9416-AD098AA8127C}" srcOrd="0" destOrd="0" presId="urn:microsoft.com/office/officeart/2005/8/layout/cycle8"/>
    <dgm:cxn modelId="{C800A8F9-EC81-49F1-AD8E-4A4A78F5163B}" type="presOf" srcId="{B79C3068-3192-446C-9677-58F3B6F1A3FA}" destId="{C44D601B-4EDA-4926-8440-E0F58D80E523}" srcOrd="1" destOrd="0" presId="urn:microsoft.com/office/officeart/2005/8/layout/cycle8"/>
    <dgm:cxn modelId="{E10F78F6-C6F1-4C20-9868-D73EC736269E}" srcId="{426FD786-176F-4FE9-BE13-726CE82EF392}" destId="{73EF23DC-6DA2-41A8-9BBD-4F2C4D3F3E4F}" srcOrd="0" destOrd="0" parTransId="{531D6628-1CD3-4AA5-A877-F14CDAED9DED}" sibTransId="{C32B86AE-04B7-42ED-A412-D4671658DBB9}"/>
    <dgm:cxn modelId="{732D2B92-4832-40E9-A748-115FDBC823C9}" type="presOf" srcId="{B79C3068-3192-446C-9677-58F3B6F1A3FA}" destId="{1104754F-AD84-443A-848A-6B6F6C47AFD1}" srcOrd="0" destOrd="0" presId="urn:microsoft.com/office/officeart/2005/8/layout/cycle8"/>
    <dgm:cxn modelId="{F0472A42-4248-4092-B17A-D87BC40F666E}" type="presOf" srcId="{DD980746-4AC2-45CC-A525-7C5CE439B4B8}" destId="{E756399A-C5BA-4030-9E27-A539C69BB7E8}" srcOrd="1" destOrd="0" presId="urn:microsoft.com/office/officeart/2005/8/layout/cycle8"/>
    <dgm:cxn modelId="{6D1B3EE7-AAEE-4227-B8AA-37AB7589C4D3}" type="presOf" srcId="{426FD786-176F-4FE9-BE13-726CE82EF392}" destId="{0C5EAF49-F0D3-4FBF-B078-DA776977AA4B}" srcOrd="0" destOrd="0" presId="urn:microsoft.com/office/officeart/2005/8/layout/cycle8"/>
    <dgm:cxn modelId="{02E47105-A9BB-4636-B08B-0B9B4066B293}" type="presOf" srcId="{73EF23DC-6DA2-41A8-9BBD-4F2C4D3F3E4F}" destId="{BB790A86-2A34-426B-B7D5-28EC993B41A8}" srcOrd="0" destOrd="0" presId="urn:microsoft.com/office/officeart/2005/8/layout/cycle8"/>
    <dgm:cxn modelId="{AD6FD924-FA74-4559-A6D9-651DEE3D9406}" srcId="{426FD786-176F-4FE9-BE13-726CE82EF392}" destId="{DD980746-4AC2-45CC-A525-7C5CE439B4B8}" srcOrd="2" destOrd="0" parTransId="{B837C982-87E4-4432-BDFE-5CA82BDF1DBC}" sibTransId="{15F5B2FB-CCAB-45D0-A44C-3AAE716DA86C}"/>
    <dgm:cxn modelId="{F684051A-8988-4DE7-9401-92BE27388EED}" type="presParOf" srcId="{0C5EAF49-F0D3-4FBF-B078-DA776977AA4B}" destId="{BB790A86-2A34-426B-B7D5-28EC993B41A8}" srcOrd="0" destOrd="0" presId="urn:microsoft.com/office/officeart/2005/8/layout/cycle8"/>
    <dgm:cxn modelId="{70251F67-2ACB-4A82-8B8B-CFF74D929557}" type="presParOf" srcId="{0C5EAF49-F0D3-4FBF-B078-DA776977AA4B}" destId="{D55CB0F0-D994-4B8F-B029-C5A92398F79F}" srcOrd="1" destOrd="0" presId="urn:microsoft.com/office/officeart/2005/8/layout/cycle8"/>
    <dgm:cxn modelId="{4F74423A-5B73-4C85-AFDB-EFE4C96650E1}" type="presParOf" srcId="{0C5EAF49-F0D3-4FBF-B078-DA776977AA4B}" destId="{18438696-A0A2-4BF5-9FCF-101E300E3C17}" srcOrd="2" destOrd="0" presId="urn:microsoft.com/office/officeart/2005/8/layout/cycle8"/>
    <dgm:cxn modelId="{09122136-C530-4C6C-BF14-8CB117EDCD56}" type="presParOf" srcId="{0C5EAF49-F0D3-4FBF-B078-DA776977AA4B}" destId="{16D4698D-DC02-4ED4-991C-C93B61E31576}" srcOrd="3" destOrd="0" presId="urn:microsoft.com/office/officeart/2005/8/layout/cycle8"/>
    <dgm:cxn modelId="{10CACE72-4012-43F3-9761-E659FFD0313E}" type="presParOf" srcId="{0C5EAF49-F0D3-4FBF-B078-DA776977AA4B}" destId="{1104754F-AD84-443A-848A-6B6F6C47AFD1}" srcOrd="4" destOrd="0" presId="urn:microsoft.com/office/officeart/2005/8/layout/cycle8"/>
    <dgm:cxn modelId="{CE0B6B49-B4E1-4176-8F7D-CA4335F494A4}" type="presParOf" srcId="{0C5EAF49-F0D3-4FBF-B078-DA776977AA4B}" destId="{F68B8B57-BA48-47EC-B62A-0B0CE9E467C4}" srcOrd="5" destOrd="0" presId="urn:microsoft.com/office/officeart/2005/8/layout/cycle8"/>
    <dgm:cxn modelId="{760BB5DA-54A4-4F67-8BEE-2AEE5D41BA64}" type="presParOf" srcId="{0C5EAF49-F0D3-4FBF-B078-DA776977AA4B}" destId="{62F80828-B987-4B7B-A271-D3F8F8CF73DF}" srcOrd="6" destOrd="0" presId="urn:microsoft.com/office/officeart/2005/8/layout/cycle8"/>
    <dgm:cxn modelId="{2FF52B29-53FA-46C5-977A-E779464C6E0D}" type="presParOf" srcId="{0C5EAF49-F0D3-4FBF-B078-DA776977AA4B}" destId="{C44D601B-4EDA-4926-8440-E0F58D80E523}" srcOrd="7" destOrd="0" presId="urn:microsoft.com/office/officeart/2005/8/layout/cycle8"/>
    <dgm:cxn modelId="{A6E1B86D-10F8-465A-97F1-9EB6342CE333}" type="presParOf" srcId="{0C5EAF49-F0D3-4FBF-B078-DA776977AA4B}" destId="{CC52F408-2A46-411A-9416-AD098AA8127C}" srcOrd="8" destOrd="0" presId="urn:microsoft.com/office/officeart/2005/8/layout/cycle8"/>
    <dgm:cxn modelId="{4A155133-72FD-4256-925C-1E7A09128A64}" type="presParOf" srcId="{0C5EAF49-F0D3-4FBF-B078-DA776977AA4B}" destId="{6CE6D186-0BA8-4019-A6AA-4742BD1D5F0F}" srcOrd="9" destOrd="0" presId="urn:microsoft.com/office/officeart/2005/8/layout/cycle8"/>
    <dgm:cxn modelId="{F74417D4-C6AC-438E-8AC5-4AD093407448}" type="presParOf" srcId="{0C5EAF49-F0D3-4FBF-B078-DA776977AA4B}" destId="{78E67C9B-2407-499D-B9A9-A8D5C80E8748}" srcOrd="10" destOrd="0" presId="urn:microsoft.com/office/officeart/2005/8/layout/cycle8"/>
    <dgm:cxn modelId="{EC7EDC54-2CD6-4F0A-A4D4-4206CDDECF50}" type="presParOf" srcId="{0C5EAF49-F0D3-4FBF-B078-DA776977AA4B}" destId="{E756399A-C5BA-4030-9E27-A539C69BB7E8}" srcOrd="11" destOrd="0" presId="urn:microsoft.com/office/officeart/2005/8/layout/cycle8"/>
    <dgm:cxn modelId="{5B9B37F5-7CD5-4956-8DEE-8616769366BA}" type="presParOf" srcId="{0C5EAF49-F0D3-4FBF-B078-DA776977AA4B}" destId="{61D817EA-47EB-45B0-A00E-9F6857C12B86}" srcOrd="12" destOrd="0" presId="urn:microsoft.com/office/officeart/2005/8/layout/cycle8"/>
    <dgm:cxn modelId="{CA724ED6-5F27-4D7C-A5D2-AA9AF80E35C7}" type="presParOf" srcId="{0C5EAF49-F0D3-4FBF-B078-DA776977AA4B}" destId="{8D6B743C-D615-4A37-A9ED-9F4C20B1EBBA}" srcOrd="13" destOrd="0" presId="urn:microsoft.com/office/officeart/2005/8/layout/cycle8"/>
    <dgm:cxn modelId="{BA0BD330-D9EC-4564-BD01-EB982CFC7EDB}" type="presParOf" srcId="{0C5EAF49-F0D3-4FBF-B078-DA776977AA4B}" destId="{2B5557B0-12B1-4294-A660-377AB79740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90A86-2A34-426B-B7D5-28EC993B41A8}">
      <dsp:nvSpPr>
        <dsp:cNvPr id="0" name=""/>
        <dsp:cNvSpPr/>
      </dsp:nvSpPr>
      <dsp:spPr>
        <a:xfrm>
          <a:off x="1619409" y="-137312"/>
          <a:ext cx="2479955" cy="2479955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1" kern="1200" dirty="0"/>
            <a:t>Protection Juridique</a:t>
          </a:r>
          <a:endParaRPr lang="en-US" sz="1300" b="1" i="1" kern="1200" dirty="0"/>
        </a:p>
      </dsp:txBody>
      <dsp:txXfrm>
        <a:off x="2926405" y="388201"/>
        <a:ext cx="885698" cy="738082"/>
      </dsp:txXfrm>
    </dsp:sp>
    <dsp:sp modelId="{1104754F-AD84-443A-848A-6B6F6C47AFD1}">
      <dsp:nvSpPr>
        <dsp:cNvPr id="0" name=""/>
        <dsp:cNvSpPr/>
      </dsp:nvSpPr>
      <dsp:spPr>
        <a:xfrm>
          <a:off x="1598540" y="205973"/>
          <a:ext cx="2479955" cy="247995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Responsabilité des Dirigeants</a:t>
          </a:r>
          <a:endParaRPr lang="en-US" sz="1400" b="1" kern="1200" dirty="0"/>
        </a:p>
      </dsp:txBody>
      <dsp:txXfrm>
        <a:off x="2189005" y="1814992"/>
        <a:ext cx="1328547" cy="649512"/>
      </dsp:txXfrm>
    </dsp:sp>
    <dsp:sp modelId="{CC52F408-2A46-411A-9416-AD098AA8127C}">
      <dsp:nvSpPr>
        <dsp:cNvPr id="0" name=""/>
        <dsp:cNvSpPr/>
      </dsp:nvSpPr>
      <dsp:spPr>
        <a:xfrm>
          <a:off x="1598551" y="-137312"/>
          <a:ext cx="2479955" cy="2479955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/>
            <a:t>RC Pro</a:t>
          </a:r>
          <a:endParaRPr lang="en-US" sz="1600" b="1" i="1" kern="1200" dirty="0"/>
        </a:p>
      </dsp:txBody>
      <dsp:txXfrm>
        <a:off x="1885813" y="388201"/>
        <a:ext cx="885698" cy="738082"/>
      </dsp:txXfrm>
    </dsp:sp>
    <dsp:sp modelId="{61D817EA-47EB-45B0-A00E-9F6857C12B86}">
      <dsp:nvSpPr>
        <dsp:cNvPr id="0" name=""/>
        <dsp:cNvSpPr/>
      </dsp:nvSpPr>
      <dsp:spPr>
        <a:xfrm>
          <a:off x="1466093" y="-290833"/>
          <a:ext cx="2786997" cy="27869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743C-D615-4A37-A9ED-9F4C20B1EBBA}">
      <dsp:nvSpPr>
        <dsp:cNvPr id="0" name=""/>
        <dsp:cNvSpPr/>
      </dsp:nvSpPr>
      <dsp:spPr>
        <a:xfrm>
          <a:off x="1445019" y="52295"/>
          <a:ext cx="2786997" cy="27869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57B0-12B1-4294-A660-377AB79740CC}">
      <dsp:nvSpPr>
        <dsp:cNvPr id="0" name=""/>
        <dsp:cNvSpPr/>
      </dsp:nvSpPr>
      <dsp:spPr>
        <a:xfrm>
          <a:off x="1444826" y="-290833"/>
          <a:ext cx="2786997" cy="27869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784E-2869-479F-84BD-BC2E2324AD4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38A5F-C829-4499-84CE-7DBDA4B72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40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7D690-100A-478B-AAFB-DEC77ED93953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1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fr-FR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DA5444-8E51-4CF4-B563-76093704DD9E}" type="slidenum">
              <a:rPr lang="en-US" altLang="fr-FR" smtClean="0">
                <a:solidFill>
                  <a:srgbClr val="000000"/>
                </a:solidFill>
              </a:rPr>
              <a:pPr/>
              <a:t>17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Le point de </a:t>
            </a:r>
            <a:r>
              <a:rPr lang="en-US" altLang="en-US" dirty="0" err="1"/>
              <a:t>départ</a:t>
            </a:r>
            <a:r>
              <a:rPr lang="en-US" altLang="en-US" dirty="0"/>
              <a:t> de la </a:t>
            </a:r>
            <a:r>
              <a:rPr lang="en-US" altLang="en-US" dirty="0" err="1"/>
              <a:t>reflexion</a:t>
            </a:r>
            <a:r>
              <a:rPr lang="en-US" altLang="en-US" dirty="0"/>
              <a:t> </a:t>
            </a:r>
            <a:r>
              <a:rPr lang="en-US" altLang="en-US" dirty="0" err="1"/>
              <a:t>est</a:t>
            </a:r>
            <a:r>
              <a:rPr lang="en-US" altLang="en-US" dirty="0"/>
              <a:t> </a:t>
            </a:r>
            <a:r>
              <a:rPr lang="en-US" altLang="en-US" dirty="0" err="1"/>
              <a:t>qu’un</a:t>
            </a:r>
            <a:r>
              <a:rPr lang="en-US" altLang="en-US" dirty="0"/>
              <a:t> chef </a:t>
            </a:r>
            <a:r>
              <a:rPr lang="en-US" altLang="en-US" dirty="0" err="1"/>
              <a:t>d’entreprise</a:t>
            </a:r>
            <a:r>
              <a:rPr lang="en-US" altLang="en-US" dirty="0"/>
              <a:t>, </a:t>
            </a:r>
            <a:r>
              <a:rPr lang="en-US" altLang="en-US" dirty="0" err="1"/>
              <a:t>quel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soit</a:t>
            </a:r>
            <a:r>
              <a:rPr lang="en-US" altLang="en-US" baseline="0" dirty="0"/>
              <a:t> son </a:t>
            </a:r>
            <a:r>
              <a:rPr lang="en-US" altLang="en-US" baseline="0" dirty="0" err="1"/>
              <a:t>activité</a:t>
            </a:r>
            <a:r>
              <a:rPr lang="en-US" altLang="en-US" baseline="0" dirty="0"/>
              <a:t>, son CA, </a:t>
            </a:r>
            <a:r>
              <a:rPr lang="en-US" altLang="en-US" baseline="0" dirty="0" err="1"/>
              <a:t>peut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être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mis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cause à </a:t>
            </a:r>
            <a:r>
              <a:rPr lang="en-US" altLang="en-US" baseline="0" dirty="0" err="1"/>
              <a:t>titre</a:t>
            </a:r>
            <a:r>
              <a:rPr lang="en-US" altLang="en-US" baseline="0" dirty="0"/>
              <a:t> personnel, du fait des </a:t>
            </a:r>
            <a:r>
              <a:rPr lang="en-US" altLang="en-US" baseline="0" dirty="0" err="1"/>
              <a:t>fonctions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qu’il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excerce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dans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société</a:t>
            </a:r>
            <a:r>
              <a:rPr lang="en-US" altLang="en-US" baseline="0" dirty="0"/>
              <a:t>, du fait des decisions </a:t>
            </a:r>
            <a:r>
              <a:rPr lang="en-US" altLang="en-US" baseline="0" dirty="0" err="1"/>
              <a:t>qu’il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prend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dans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société</a:t>
            </a:r>
            <a:r>
              <a:rPr lang="en-US" altLang="en-US" baseline="0" dirty="0"/>
              <a:t>. </a:t>
            </a:r>
          </a:p>
          <a:p>
            <a:r>
              <a:rPr lang="en-US" altLang="en-US" baseline="0" dirty="0"/>
              <a:t>SI </a:t>
            </a:r>
            <a:r>
              <a:rPr lang="en-US" altLang="en-US" baseline="0" dirty="0" err="1"/>
              <a:t>il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attaqué</a:t>
            </a:r>
            <a:r>
              <a:rPr lang="en-US" altLang="en-US" baseline="0" dirty="0"/>
              <a:t>, la première chose à faire </a:t>
            </a:r>
            <a:r>
              <a:rPr lang="en-US" altLang="en-US" baseline="0" dirty="0" err="1"/>
              <a:t>est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d’organiser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sa</a:t>
            </a:r>
            <a:r>
              <a:rPr lang="en-US" altLang="en-US" baseline="0" dirty="0"/>
              <a:t> defense à </a:t>
            </a:r>
            <a:r>
              <a:rPr lang="en-US" altLang="en-US" baseline="0" dirty="0" err="1"/>
              <a:t>l’aide</a:t>
            </a:r>
            <a:r>
              <a:rPr lang="en-US" altLang="en-US" baseline="0" dirty="0"/>
              <a:t> d’un avocet </a:t>
            </a:r>
            <a:r>
              <a:rPr lang="en-US" altLang="en-US" baseline="0" dirty="0" err="1"/>
              <a:t>qu’il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va</a:t>
            </a:r>
            <a:r>
              <a:rPr lang="en-US" altLang="en-US" baseline="0" dirty="0"/>
              <a:t> devoir payer. </a:t>
            </a:r>
            <a:r>
              <a:rPr lang="en-US" altLang="en-US" baseline="0" dirty="0" err="1"/>
              <a:t>Etre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attaqué</a:t>
            </a:r>
            <a:r>
              <a:rPr lang="en-US" altLang="en-US" baseline="0" dirty="0"/>
              <a:t> à </a:t>
            </a:r>
            <a:r>
              <a:rPr lang="en-US" altLang="en-US" baseline="0" dirty="0" err="1"/>
              <a:t>titre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signifie</a:t>
            </a:r>
            <a:r>
              <a:rPr lang="en-US" altLang="en-US" baseline="0" dirty="0"/>
              <a:t> devoir payer à </a:t>
            </a:r>
            <a:r>
              <a:rPr lang="en-US" altLang="en-US" baseline="0" dirty="0" err="1"/>
              <a:t>titre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aussi</a:t>
            </a:r>
            <a:r>
              <a:rPr lang="en-US" altLang="en-US" baseline="0" dirty="0"/>
              <a:t> (</a:t>
            </a:r>
            <a:r>
              <a:rPr lang="en-US" altLang="en-US" baseline="0" dirty="0" err="1"/>
              <a:t>avocats</a:t>
            </a:r>
            <a:r>
              <a:rPr lang="en-US" altLang="en-US" baseline="0" dirty="0"/>
              <a:t> + </a:t>
            </a:r>
            <a:r>
              <a:rPr lang="en-US" altLang="en-US" baseline="0" dirty="0" err="1"/>
              <a:t>dommages</a:t>
            </a:r>
            <a:r>
              <a:rPr lang="en-US" altLang="en-US" baseline="0" dirty="0"/>
              <a:t> et </a:t>
            </a:r>
            <a:r>
              <a:rPr lang="en-US" altLang="en-US" baseline="0" dirty="0" err="1"/>
              <a:t>intérêts</a:t>
            </a:r>
            <a:r>
              <a:rPr lang="en-US" altLang="en-US" baseline="0" dirty="0"/>
              <a:t> le </a:t>
            </a:r>
            <a:r>
              <a:rPr lang="en-US" altLang="en-US" baseline="0" dirty="0" err="1"/>
              <a:t>cas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échéant</a:t>
            </a:r>
            <a:r>
              <a:rPr lang="en-US" altLang="en-US" baseline="0" dirty="0"/>
              <a:t>)</a:t>
            </a:r>
          </a:p>
          <a:p>
            <a:endParaRPr lang="en-US" altLang="en-US" baseline="0" dirty="0"/>
          </a:p>
          <a:p>
            <a:endParaRPr lang="en-US" altLang="en-US" dirty="0"/>
          </a:p>
        </p:txBody>
      </p:sp>
      <p:sp>
        <p:nvSpPr>
          <p:cNvPr id="204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8194FA-EBF6-4955-8CFE-6B12630F7903}" type="slidenum">
              <a:rPr lang="fr-FR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fr-F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La RDD </a:t>
            </a:r>
            <a:r>
              <a:rPr lang="en-US" altLang="en-US" dirty="0" err="1"/>
              <a:t>vient</a:t>
            </a:r>
            <a:r>
              <a:rPr lang="en-US" altLang="en-US" dirty="0"/>
              <a:t> </a:t>
            </a:r>
            <a:r>
              <a:rPr lang="en-US" altLang="en-US" dirty="0" err="1"/>
              <a:t>courvir</a:t>
            </a:r>
            <a:r>
              <a:rPr lang="en-US" altLang="en-US" dirty="0"/>
              <a:t> </a:t>
            </a:r>
            <a:r>
              <a:rPr lang="en-US" altLang="en-US" dirty="0" err="1"/>
              <a:t>une</a:t>
            </a:r>
            <a:r>
              <a:rPr lang="en-US" altLang="en-US" dirty="0"/>
              <a:t> faille </a:t>
            </a:r>
            <a:r>
              <a:rPr lang="en-US" altLang="en-US" dirty="0" err="1"/>
              <a:t>dans</a:t>
            </a:r>
            <a:r>
              <a:rPr lang="en-US" altLang="en-US" dirty="0"/>
              <a:t> </a:t>
            </a:r>
            <a:r>
              <a:rPr lang="en-US" altLang="en-US" dirty="0" err="1"/>
              <a:t>l’ensemble</a:t>
            </a:r>
            <a:r>
              <a:rPr lang="en-US" altLang="en-US" dirty="0"/>
              <a:t> des couvertures </a:t>
            </a:r>
            <a:r>
              <a:rPr lang="en-US" altLang="en-US" dirty="0" err="1"/>
              <a:t>assurantielles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Cette</a:t>
            </a:r>
            <a:r>
              <a:rPr lang="en-US" altLang="en-US" dirty="0"/>
              <a:t> faille </a:t>
            </a:r>
            <a:r>
              <a:rPr lang="en-US" altLang="en-US" dirty="0" err="1"/>
              <a:t>existe</a:t>
            </a:r>
            <a:r>
              <a:rPr lang="en-US" altLang="en-US" dirty="0"/>
              <a:t> </a:t>
            </a:r>
            <a:r>
              <a:rPr lang="en-US" altLang="en-US" dirty="0" err="1"/>
              <a:t>depuis</a:t>
            </a:r>
            <a:r>
              <a:rPr lang="en-US" altLang="en-US" dirty="0"/>
              <a:t> 30 ans. À </a:t>
            </a:r>
            <a:r>
              <a:rPr lang="en-US" altLang="en-US" dirty="0" err="1"/>
              <a:t>l’époque</a:t>
            </a:r>
            <a:r>
              <a:rPr lang="en-US" altLang="en-US" dirty="0"/>
              <a:t>, </a:t>
            </a:r>
            <a:r>
              <a:rPr lang="en-US" altLang="en-US" dirty="0" err="1"/>
              <a:t>ce</a:t>
            </a:r>
            <a:r>
              <a:rPr lang="en-US" altLang="en-US" dirty="0"/>
              <a:t> </a:t>
            </a:r>
            <a:r>
              <a:rPr lang="en-US" altLang="en-US" dirty="0" err="1"/>
              <a:t>n’était</a:t>
            </a:r>
            <a:r>
              <a:rPr lang="en-US" altLang="en-US" baseline="0" dirty="0"/>
              <a:t> pas </a:t>
            </a:r>
            <a:r>
              <a:rPr lang="en-US" altLang="en-US" baseline="0" dirty="0" err="1"/>
              <a:t>très</a:t>
            </a:r>
            <a:r>
              <a:rPr lang="en-US" altLang="en-US" baseline="0" dirty="0"/>
              <a:t> grave de ne pas </a:t>
            </a:r>
            <a:r>
              <a:rPr lang="en-US" altLang="en-US" baseline="0" dirty="0" err="1"/>
              <a:t>etre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couvert</a:t>
            </a:r>
            <a:r>
              <a:rPr lang="en-US" altLang="en-US" baseline="0" dirty="0"/>
              <a:t>. Les </a:t>
            </a:r>
            <a:r>
              <a:rPr lang="en-US" altLang="en-US" baseline="0" dirty="0" err="1"/>
              <a:t>avocats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n’attaquaient</a:t>
            </a:r>
            <a:r>
              <a:rPr lang="en-US" altLang="en-US" baseline="0" dirty="0"/>
              <a:t> que la </a:t>
            </a:r>
            <a:r>
              <a:rPr lang="en-US" altLang="en-US" baseline="0" dirty="0" err="1"/>
              <a:t>société</a:t>
            </a:r>
            <a:r>
              <a:rPr lang="en-US" altLang="en-US" baseline="0" dirty="0"/>
              <a:t>, la </a:t>
            </a:r>
            <a:r>
              <a:rPr lang="en-US" altLang="en-US" baseline="0" dirty="0" err="1"/>
              <a:t>personne</a:t>
            </a:r>
            <a:r>
              <a:rPr lang="en-US" altLang="en-US" baseline="0" dirty="0"/>
              <a:t> morale, pas le </a:t>
            </a:r>
            <a:r>
              <a:rPr lang="en-US" altLang="en-US" baseline="0" dirty="0" err="1"/>
              <a:t>dirigeant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personne</a:t>
            </a:r>
            <a:r>
              <a:rPr lang="en-US" altLang="en-US" baseline="0" dirty="0"/>
              <a:t> physique. </a:t>
            </a:r>
            <a:r>
              <a:rPr lang="en-US" altLang="en-US" baseline="0" dirty="0" err="1"/>
              <a:t>Aujourd’hui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n’est</a:t>
            </a:r>
            <a:r>
              <a:rPr lang="en-US" altLang="en-US" baseline="0" dirty="0"/>
              <a:t> plus le </a:t>
            </a:r>
            <a:r>
              <a:rPr lang="en-US" altLang="en-US" baseline="0" dirty="0" err="1"/>
              <a:t>cas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Ils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attaquent</a:t>
            </a:r>
            <a:r>
              <a:rPr lang="en-US" altLang="en-US" baseline="0" dirty="0"/>
              <a:t> les </a:t>
            </a:r>
            <a:r>
              <a:rPr lang="en-US" altLang="en-US" baseline="0" dirty="0" err="1"/>
              <a:t>deux</a:t>
            </a:r>
            <a:r>
              <a:rPr lang="en-US" altLang="en-US" baseline="0" dirty="0"/>
              <a:t> !</a:t>
            </a:r>
          </a:p>
          <a:p>
            <a:endParaRPr lang="en-US" altLang="en-US" dirty="0"/>
          </a:p>
        </p:txBody>
      </p:sp>
      <p:sp>
        <p:nvSpPr>
          <p:cNvPr id="2119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ABCFA4-037A-4F8D-A067-87D0073C9696}" type="slidenum">
              <a:rPr lang="fr-FR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fr-F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2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CCE2BE-4E7F-4878-8382-0FA4B96D40C0}" type="slidenum">
              <a:rPr lang="fr-FR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fr-F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7D690-100A-478B-AAFB-DEC77ED93953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4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190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927100"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927100"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927100"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927100"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84413" indent="1588" defTabSz="9271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1613" indent="1588" defTabSz="9271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8813" indent="1588" defTabSz="9271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6013" indent="1588" defTabSz="9271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468BF0-F74D-41B7-ACFB-158171B6E702}" type="slidenum">
              <a:rPr lang="fr-FR" altLang="fr-FR" sz="1200" b="0" i="0" smtClean="0">
                <a:solidFill>
                  <a:prstClr val="black"/>
                </a:solidFill>
              </a:rPr>
              <a:pPr/>
              <a:t>11</a:t>
            </a:fld>
            <a:endParaRPr lang="fr-FR" altLang="fr-FR" sz="1200" b="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1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A6D9D5-6607-49D5-8687-AF1A5C90EDED}" type="slidenum">
              <a:rPr lang="fr-FR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fr-F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1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38B627-5C3C-4397-94EA-27CDDD3B278A}" type="slidenum">
              <a:rPr lang="fr-FR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fr-F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7D690-100A-478B-AAFB-DEC77ED93953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9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9144000" cy="6857572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692277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6403C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371600" y="31623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A8D3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563159" y="6325875"/>
            <a:ext cx="670525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/>
            <a:r>
              <a:rPr lang="fr-FR" sz="800" i="1" dirty="0">
                <a:solidFill>
                  <a:prstClr val="white"/>
                </a:solidFill>
                <a:latin typeface="Arial (Corps)"/>
                <a:cs typeface="Arial (Corps)"/>
              </a:rPr>
              <a:t>Date :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308166" y="5846919"/>
            <a:ext cx="9271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/>
            <a:r>
              <a:rPr lang="fr-FR" sz="800" i="1" dirty="0">
                <a:solidFill>
                  <a:prstClr val="white"/>
                </a:solidFill>
                <a:latin typeface="Arial (Corps)"/>
                <a:cs typeface="Arial (Corps)"/>
              </a:rPr>
              <a:t>Emetteur</a:t>
            </a:r>
            <a:r>
              <a:rPr lang="fr-FR" sz="800" dirty="0">
                <a:solidFill>
                  <a:prstClr val="white"/>
                </a:solidFill>
                <a:latin typeface="Arial (Corps)"/>
                <a:cs typeface="Arial (Corps)"/>
              </a:rPr>
              <a:t> :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5817997" y="6406891"/>
            <a:ext cx="1341455" cy="365125"/>
          </a:xfrm>
        </p:spPr>
        <p:txBody>
          <a:bodyPr/>
          <a:lstStyle>
            <a:lvl1pPr algn="r">
              <a:defRPr sz="800" b="1">
                <a:solidFill>
                  <a:srgbClr val="46403C"/>
                </a:solidFill>
              </a:defRPr>
            </a:lvl1pPr>
          </a:lstStyle>
          <a:p>
            <a:r>
              <a:rPr lang="fr-FR" dirty="0" smtClean="0"/>
              <a:t>02/03/2017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70068" y="5927936"/>
            <a:ext cx="2989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6403C"/>
                </a:solidFill>
              </a:defRPr>
            </a:lvl1pPr>
          </a:lstStyle>
          <a:p>
            <a:r>
              <a:rPr lang="fr-FR" dirty="0" smtClean="0"/>
              <a:t>Samuel CANTIN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04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B3F3537B-B1AC-4B4A-B796-F5C70FE25AF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094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4CB85D1F-0883-4288-A7E8-94D06A0CF5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408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D370F10B-1606-4851-8EEB-E3BFB4F8947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542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F2890F82-0041-457C-BA48-0974677EE38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493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67BEFB13-5DFA-403B-82AB-179C6D56E2D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106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C12A3547-7202-4EE5-98C4-2D29D55AD13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269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93B87A40-1EAB-4891-89EF-78862AE0B2F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923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0763" y="0"/>
            <a:ext cx="1773237" cy="5805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1050" y="0"/>
            <a:ext cx="5167313" cy="5805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E2563F97-03DF-4CCC-A0C1-6849DA2CCD2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594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7092950" cy="981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B8ABFD88-EA1A-43D5-B3FE-FF37D253BB3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065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358775"/>
            <a:ext cx="8620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/>
          <p:cNvCxnSpPr/>
          <p:nvPr userDrawn="1"/>
        </p:nvCxnSpPr>
        <p:spPr>
          <a:xfrm>
            <a:off x="365125" y="1476375"/>
            <a:ext cx="8413750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4" y="1701801"/>
            <a:ext cx="5573712" cy="4499494"/>
          </a:xfrm>
        </p:spPr>
        <p:txBody>
          <a:bodyPr>
            <a:normAutofit/>
          </a:bodyPr>
          <a:lstStyle>
            <a:lvl1pPr marL="252000" indent="-252000">
              <a:defRPr sz="2200"/>
            </a:lvl1pPr>
            <a:lvl2pPr marL="576000" indent="-324000">
              <a:defRPr sz="2200"/>
            </a:lvl2pPr>
            <a:lvl3pPr marL="828000" indent="-252000">
              <a:defRPr sz="2200"/>
            </a:lvl3pPr>
            <a:lvl4pPr marL="1152000" indent="-324000">
              <a:defRPr sz="2200"/>
            </a:lvl4pPr>
            <a:lvl5pPr marL="1476000" indent="-324000"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6714" y="6266403"/>
            <a:ext cx="4132262" cy="257705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-2252663" y="6419850"/>
            <a:ext cx="100806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30EB3-F5CA-4083-8AF5-1375D0616CDA}" type="datetime1">
              <a:rPr lang="en-GB" sz="2000" b="1" i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06/02/2019</a:t>
            </a:fld>
            <a:endParaRPr lang="en-GB" sz="2000" b="1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1244600" y="6419850"/>
            <a:ext cx="112553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2DE8-F1C6-4016-8174-B99A110EDD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5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"/>
            <a:ext cx="9144000" cy="6857143"/>
          </a:xfrm>
          <a:prstGeom prst="rect">
            <a:avLst/>
          </a:prstGeom>
        </p:spPr>
      </p:pic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8559136" y="6390332"/>
            <a:ext cx="440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ctr" defTabSz="457200">
              <a:defRPr/>
            </a:pPr>
            <a:fld id="{E37686BE-2F1C-A144-AAEB-B8D2032A1E56}" type="slidenum">
              <a:rPr lang="fr-FR" b="1" smtClean="0">
                <a:solidFill>
                  <a:srgbClr val="FFFFFF"/>
                </a:solidFill>
              </a:rPr>
              <a:pPr algn="ctr" defTabSz="457200">
                <a:defRPr/>
              </a:pPr>
              <a:t>‹N°›</a:t>
            </a:fld>
            <a:endParaRPr lang="fr-FR" b="1" dirty="0" smtClean="0">
              <a:solidFill>
                <a:srgbClr val="FFFFFF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0" y="62921"/>
            <a:ext cx="9144000" cy="791611"/>
          </a:xfrm>
        </p:spPr>
        <p:txBody>
          <a:bodyPr>
            <a:normAutofit/>
          </a:bodyPr>
          <a:lstStyle>
            <a:lvl1pPr algn="ctr">
              <a:lnSpc>
                <a:spcPts val="2200"/>
              </a:lnSpc>
              <a:defRPr sz="2400" b="1" u="none" cap="small">
                <a:solidFill>
                  <a:srgbClr val="7A8D39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715619" y="841585"/>
            <a:ext cx="7705911" cy="0"/>
          </a:xfrm>
          <a:prstGeom prst="line">
            <a:avLst/>
          </a:prstGeom>
          <a:ln w="6350">
            <a:solidFill>
              <a:srgbClr val="A196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616227" y="1100925"/>
            <a:ext cx="7942906" cy="4525963"/>
          </a:xfrm>
        </p:spPr>
        <p:txBody>
          <a:bodyPr/>
          <a:lstStyle>
            <a:lvl1pPr marL="0" indent="-252000">
              <a:spcBef>
                <a:spcPts val="900"/>
              </a:spcBef>
              <a:spcAft>
                <a:spcPts val="500"/>
              </a:spcAft>
              <a:buSzPct val="130000"/>
              <a:buFontTx/>
              <a:buBlip>
                <a:blip r:embed="rId3"/>
              </a:buBlip>
              <a:defRPr sz="1800" b="1" cap="none">
                <a:solidFill>
                  <a:srgbClr val="6C625C"/>
                </a:solidFill>
                <a:latin typeface="Arial (Corps)"/>
                <a:cs typeface="Arial (Corps)"/>
              </a:defRPr>
            </a:lvl1pPr>
            <a:lvl2pPr marL="742950" indent="-180000">
              <a:lnSpc>
                <a:spcPct val="10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1400" b="0">
                <a:solidFill>
                  <a:srgbClr val="A19690"/>
                </a:solidFill>
              </a:defRPr>
            </a:lvl2pPr>
            <a:lvl3pPr marL="1143000" indent="-14400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Tx/>
              <a:buBlip>
                <a:blip r:embed="rId5"/>
              </a:buBlip>
              <a:defRPr sz="1200">
                <a:solidFill>
                  <a:srgbClr val="A19690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661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358775"/>
            <a:ext cx="8620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/>
          <p:cNvCxnSpPr/>
          <p:nvPr userDrawn="1"/>
        </p:nvCxnSpPr>
        <p:spPr>
          <a:xfrm>
            <a:off x="365125" y="1476375"/>
            <a:ext cx="8413750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6714" y="6266403"/>
            <a:ext cx="4132262" cy="257705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-2252663" y="6419850"/>
            <a:ext cx="100806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F69C9-F575-4801-990F-A54E28C1E42E}" type="datetime1">
              <a:rPr lang="en-GB" sz="2000" b="1" i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06/02/2019</a:t>
            </a:fld>
            <a:endParaRPr lang="en-GB" sz="2000" b="1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1244600" y="6419850"/>
            <a:ext cx="112553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A080-D481-423F-8573-A2E26D9B29F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3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"/>
            <a:ext cx="9144000" cy="6857143"/>
          </a:xfrm>
          <a:prstGeom prst="rect">
            <a:avLst/>
          </a:prstGeom>
        </p:spPr>
      </p:pic>
      <p:sp>
        <p:nvSpPr>
          <p:cNvPr id="21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808924"/>
            <a:ext cx="7772400" cy="254441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6403C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numéro de diapositive 5"/>
          <p:cNvSpPr txBox="1">
            <a:spLocks/>
          </p:cNvSpPr>
          <p:nvPr userDrawn="1"/>
        </p:nvSpPr>
        <p:spPr>
          <a:xfrm>
            <a:off x="8559136" y="6390332"/>
            <a:ext cx="440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ctr" defTabSz="457200">
              <a:defRPr/>
            </a:pPr>
            <a:fld id="{E37686BE-2F1C-A144-AAEB-B8D2032A1E56}" type="slidenum">
              <a:rPr lang="fr-FR" b="1" smtClean="0">
                <a:solidFill>
                  <a:srgbClr val="FFFFFF"/>
                </a:solidFill>
              </a:rPr>
              <a:pPr algn="ctr" defTabSz="457200">
                <a:defRPr/>
              </a:pPr>
              <a:t>‹N°›</a:t>
            </a:fld>
            <a:endParaRPr lang="fr-FR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2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0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FB6931-A7E0-48EE-AC2D-A9FE7741FE84}" type="slidenum">
              <a:rPr lang="fr-FR" alt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15890"/>
            <a:ext cx="7345362" cy="6492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827088" y="6453189"/>
            <a:ext cx="3313112" cy="287337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7951" y="6454775"/>
            <a:ext cx="576263" cy="287339"/>
          </a:xfrm>
        </p:spPr>
        <p:txBody>
          <a:bodyPr/>
          <a:lstStyle>
            <a:lvl1pPr>
              <a:defRPr/>
            </a:lvl1pPr>
          </a:lstStyle>
          <a:p>
            <a:fld id="{DE1B1C5B-CEA4-4D67-A229-555C023C5EC3}" type="slidenum">
              <a:rPr lang="fr-FR" alt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4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rawn logo (M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051050" y="2362200"/>
            <a:ext cx="6045200" cy="576263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852738"/>
            <a:ext cx="5122863" cy="47942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42E12"/>
                </a:solidFill>
              </a:defRPr>
            </a:lvl1pPr>
          </a:lstStyle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7310006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DD376C24-D10F-44C4-8271-165669374A2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609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5DA1DD44-3A59-43DF-B819-84D1690EAB7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740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34000" y="6470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0000"/>
                </a:solidFill>
              </a:defRPr>
            </a:lvl1pPr>
          </a:lstStyle>
          <a:p>
            <a:pPr defTabSz="45720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445251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0000"/>
                </a:solidFill>
              </a:defRPr>
            </a:lvl1pPr>
          </a:lstStyle>
          <a:p>
            <a:pPr defTabSz="45720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37686BE-2F1C-A144-AAEB-B8D2032A1E5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1050" y="0"/>
            <a:ext cx="7092950" cy="981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add title</a:t>
            </a:r>
          </a:p>
        </p:txBody>
      </p:sp>
      <p:pic>
        <p:nvPicPr>
          <p:cNvPr id="1027" name="Picture 3" descr="Redrawn logo (MS)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773238"/>
            <a:ext cx="58340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51050" y="6669088"/>
            <a:ext cx="7092950" cy="1889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54800"/>
            <a:ext cx="7683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54BD9-CEA9-4656-B2C0-D445DA53821E}" type="slidenum">
              <a:rPr lang="en-GB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84620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7" r:id="rId13"/>
    <p:sldLayoutId id="2147483688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50000"/>
        </a:spcAft>
        <a:buClr>
          <a:srgbClr val="D42E1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3413" indent="-187325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990600" indent="-177800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3pPr>
      <a:lvl4pPr marL="1343025" indent="-173038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1973263" indent="-182563" algn="l" rtl="0" eaLnBrk="0" fontAlgn="base" hangingPunct="0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5pPr>
      <a:lvl6pPr marL="24304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6pPr>
      <a:lvl7pPr marL="28876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7pPr>
      <a:lvl8pPr marL="33448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8pPr>
      <a:lvl9pPr marL="38020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240359"/>
          </a:xfrm>
        </p:spPr>
        <p:txBody>
          <a:bodyPr>
            <a:normAutofit/>
          </a:bodyPr>
          <a:lstStyle/>
          <a:p>
            <a:r>
              <a:rPr lang="fr-FR" u="sng" dirty="0" smtClean="0"/>
              <a:t>07 février 2019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Centre d’Affaires Trignac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CCI Saint Nazaire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Septembre 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Assurances Professionnelles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3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1050" y="0"/>
            <a:ext cx="709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3000" b="1" kern="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en-GB" sz="3000" b="1" kern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51050" y="0"/>
            <a:ext cx="7092950" cy="981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FFFFFF"/>
                </a:solidFill>
                <a:ea typeface="ＭＳ Ｐゴシック" pitchFamily="34" charset="-128"/>
              </a:rPr>
              <a:t>Qui peut mettre en cause le dirigeant ?</a:t>
            </a:r>
            <a:endParaRPr lang="en-GB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1" y="1772816"/>
            <a:ext cx="86296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6124575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061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 smtClean="0"/>
              <a:t>Vos décisions vous exposent personnellement </a:t>
            </a:r>
            <a:endParaRPr lang="en-US" altLang="fr-FR" b="1" smtClean="0"/>
          </a:p>
        </p:txBody>
      </p:sp>
      <p:sp>
        <p:nvSpPr>
          <p:cNvPr id="5" name="Rounded Rectangle 7"/>
          <p:cNvSpPr>
            <a:spLocks noChangeArrowheads="1"/>
          </p:cNvSpPr>
          <p:nvPr/>
        </p:nvSpPr>
        <p:spPr bwMode="auto">
          <a:xfrm>
            <a:off x="241470" y="2472313"/>
            <a:ext cx="2232248" cy="104412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RH (externe)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Un candidat estime avoir été victime de discrimination à l’embauche. 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6" name="Rounded Rectangle 7"/>
          <p:cNvSpPr>
            <a:spLocks noChangeArrowheads="1"/>
          </p:cNvSpPr>
          <p:nvPr/>
        </p:nvSpPr>
        <p:spPr bwMode="auto">
          <a:xfrm>
            <a:off x="6588224" y="3473595"/>
            <a:ext cx="2163762" cy="1352550"/>
          </a:xfrm>
          <a:prstGeom prst="roundRect">
            <a:avLst>
              <a:gd name="adj" fmla="val 16667"/>
            </a:avLst>
          </a:prstGeom>
          <a:solidFill>
            <a:srgbClr val="7030A0">
              <a:alpha val="27000"/>
            </a:srgb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RH (interne)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i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Suite à une dépression, un salarié met en cause personnellement pour harcèlement moral. </a:t>
            </a:r>
          </a:p>
        </p:txBody>
      </p:sp>
      <p:sp>
        <p:nvSpPr>
          <p:cNvPr id="7" name="Rounded Rectangle 7"/>
          <p:cNvSpPr>
            <a:spLocks noChangeArrowheads="1"/>
          </p:cNvSpPr>
          <p:nvPr/>
        </p:nvSpPr>
        <p:spPr bwMode="auto">
          <a:xfrm>
            <a:off x="462387" y="3617020"/>
            <a:ext cx="2448520" cy="1252140"/>
          </a:xfrm>
          <a:prstGeom prst="roundRect">
            <a:avLst>
              <a:gd name="adj" fmla="val 16667"/>
            </a:avLst>
          </a:prstGeom>
          <a:solidFill>
            <a:srgbClr val="FF66FF">
              <a:alpha val="72000"/>
            </a:srgb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Sécurité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L’inspection du travail constate des manquements dans  la tenue du DUS (Document Unique de Sécurité)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9" name="Rounded Rectangle 7"/>
          <p:cNvSpPr>
            <a:spLocks noChangeArrowheads="1"/>
          </p:cNvSpPr>
          <p:nvPr/>
        </p:nvSpPr>
        <p:spPr bwMode="auto">
          <a:xfrm>
            <a:off x="3686968" y="5169790"/>
            <a:ext cx="2163763" cy="13636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Politique commerciale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Un concurrent accuse le dirigeant de vente à perte pour justifier la cessation de son activité.</a:t>
            </a: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4243487" y="1088809"/>
            <a:ext cx="2344737" cy="13208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Gestion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Les choix du dirigeant sont mis en cause et considérés comme étant à l’origine de l’aggravation des dettes de la société.</a:t>
            </a:r>
          </a:p>
        </p:txBody>
      </p:sp>
      <p:sp>
        <p:nvSpPr>
          <p:cNvPr id="12" name="Rounded Rectangle 7"/>
          <p:cNvSpPr>
            <a:spLocks noChangeArrowheads="1"/>
          </p:cNvSpPr>
          <p:nvPr/>
        </p:nvSpPr>
        <p:spPr bwMode="auto">
          <a:xfrm>
            <a:off x="755576" y="4972050"/>
            <a:ext cx="2378075" cy="14462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Concurrence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Suite à la non-obtention d’un marché, un confrère met en cause personnellement le dirigeant pour entente illicite</a:t>
            </a:r>
          </a:p>
        </p:txBody>
      </p:sp>
      <p:sp>
        <p:nvSpPr>
          <p:cNvPr id="15" name="Rounded Rectangle 7"/>
          <p:cNvSpPr>
            <a:spLocks noChangeArrowheads="1"/>
          </p:cNvSpPr>
          <p:nvPr/>
        </p:nvSpPr>
        <p:spPr bwMode="auto">
          <a:xfrm>
            <a:off x="6228184" y="5116513"/>
            <a:ext cx="2471737" cy="13017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Relation Fournisseurs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Un fournisseur accuse le dirigeant de lui avoir caché la situation déficitaire de la structure que vous gériez.</a:t>
            </a:r>
          </a:p>
        </p:txBody>
      </p:sp>
      <p:sp>
        <p:nvSpPr>
          <p:cNvPr id="154634" name="Bevel 50"/>
          <p:cNvSpPr>
            <a:spLocks noChangeArrowheads="1"/>
          </p:cNvSpPr>
          <p:nvPr/>
        </p:nvSpPr>
        <p:spPr bwMode="auto">
          <a:xfrm>
            <a:off x="3621953" y="2848670"/>
            <a:ext cx="1954213" cy="15367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b="1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54635" name="Picture 59" descr="danger_rouge_fotolia_7101636_M_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34" y="3387003"/>
            <a:ext cx="1187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6" name="Rectangle 55"/>
          <p:cNvSpPr>
            <a:spLocks noChangeArrowheads="1"/>
          </p:cNvSpPr>
          <p:nvPr/>
        </p:nvSpPr>
        <p:spPr bwMode="auto">
          <a:xfrm>
            <a:off x="3771379" y="2991779"/>
            <a:ext cx="1736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en-US" sz="2200" b="1" i="1" dirty="0">
                <a:solidFill>
                  <a:srgbClr val="D42E12"/>
                </a:solidFill>
                <a:ea typeface="ＭＳ Ｐゴシック" pitchFamily="34" charset="-128"/>
              </a:rPr>
              <a:t>DIRIGEANT</a:t>
            </a:r>
            <a:endParaRPr lang="en-US" altLang="en-US" sz="2200" b="1" i="1" dirty="0">
              <a:solidFill>
                <a:srgbClr val="D42E12"/>
              </a:solidFill>
              <a:ea typeface="ＭＳ Ｐゴシック" pitchFamily="34" charset="-128"/>
            </a:endParaRPr>
          </a:p>
        </p:txBody>
      </p:sp>
      <p:sp>
        <p:nvSpPr>
          <p:cNvPr id="19" name="Rounded Rectangle 7"/>
          <p:cNvSpPr>
            <a:spLocks noChangeArrowheads="1"/>
          </p:cNvSpPr>
          <p:nvPr/>
        </p:nvSpPr>
        <p:spPr bwMode="auto">
          <a:xfrm>
            <a:off x="6804248" y="1693068"/>
            <a:ext cx="2163762" cy="1443038"/>
          </a:xfrm>
          <a:prstGeom prst="roundRect">
            <a:avLst>
              <a:gd name="adj" fmla="val 16667"/>
            </a:avLst>
          </a:prstGeom>
          <a:solidFill>
            <a:srgbClr val="FF66FF">
              <a:alpha val="71000"/>
            </a:srgb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Sécurité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Un employé qui ne portait pas ses gants </a:t>
            </a:r>
            <a:r>
              <a:rPr lang="fr-FR" sz="1200" i="1" dirty="0" err="1">
                <a:solidFill>
                  <a:srgbClr val="000000"/>
                </a:solidFill>
              </a:rPr>
              <a:t>anti-coupe</a:t>
            </a:r>
            <a:r>
              <a:rPr lang="fr-FR" sz="1200" i="1" dirty="0">
                <a:solidFill>
                  <a:srgbClr val="000000"/>
                </a:solidFill>
              </a:rPr>
              <a:t>, se blesse. Le gérant est mis en cause pour non respect des règles de sécurité.</a:t>
            </a:r>
          </a:p>
        </p:txBody>
      </p:sp>
      <p:sp>
        <p:nvSpPr>
          <p:cNvPr id="14" name="Rounded Rectangle 7"/>
          <p:cNvSpPr>
            <a:spLocks noChangeArrowheads="1"/>
          </p:cNvSpPr>
          <p:nvPr/>
        </p:nvSpPr>
        <p:spPr bwMode="auto">
          <a:xfrm>
            <a:off x="1115616" y="1088809"/>
            <a:ext cx="2427585" cy="1275341"/>
          </a:xfrm>
          <a:prstGeom prst="roundRect">
            <a:avLst>
              <a:gd name="adj" fmla="val 16667"/>
            </a:avLst>
          </a:prstGeom>
          <a:solidFill>
            <a:srgbClr val="72B633">
              <a:alpha val="24000"/>
            </a:srgb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i="1" dirty="0" smtClean="0">
                <a:solidFill>
                  <a:srgbClr val="000000"/>
                </a:solidFill>
              </a:rPr>
              <a:t>Normes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0000"/>
                </a:solidFill>
              </a:rPr>
              <a:t>Un responsable est mis en cause car son employé utilise des pesticides mais ne dispose pas du </a:t>
            </a:r>
            <a:r>
              <a:rPr lang="fr-FR" sz="1200" i="1" dirty="0" err="1">
                <a:solidFill>
                  <a:srgbClr val="000000"/>
                </a:solidFill>
              </a:rPr>
              <a:t>Certiphyto</a:t>
            </a:r>
            <a:r>
              <a:rPr lang="fr-FR" sz="120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5" y="6369676"/>
            <a:ext cx="2059941" cy="50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71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mtClean="0"/>
              <a:t>Exemples de mises en cause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125" y="1587500"/>
            <a:ext cx="8512175" cy="4498975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en-US" sz="1200" b="1" dirty="0">
                <a:solidFill>
                  <a:srgbClr val="C00000"/>
                </a:solidFill>
              </a:rPr>
              <a:t>Infractions aux </a:t>
            </a:r>
            <a:r>
              <a:rPr lang="fr-FR" altLang="en-US" sz="1200" b="1" dirty="0" smtClean="0">
                <a:solidFill>
                  <a:srgbClr val="C00000"/>
                </a:solidFill>
              </a:rPr>
              <a:t>Lois, normes et règlements</a:t>
            </a:r>
            <a:endParaRPr lang="fr-FR" altLang="en-US" sz="1200" b="1" dirty="0">
              <a:solidFill>
                <a:srgbClr val="C00000"/>
              </a:solidFill>
            </a:endParaRP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b="1" i="1" u="sng" dirty="0"/>
              <a:t>Exemples </a:t>
            </a:r>
            <a:r>
              <a:rPr lang="fr-FR" altLang="en-US" sz="1000" dirty="0"/>
              <a:t>: </a:t>
            </a:r>
            <a:r>
              <a:rPr lang="fr-FR" altLang="en-US" sz="1000" dirty="0" smtClean="0"/>
              <a:t>	Non </a:t>
            </a:r>
            <a:r>
              <a:rPr lang="fr-FR" altLang="en-US" sz="1000" dirty="0"/>
              <a:t>respect des règles de </a:t>
            </a:r>
            <a:r>
              <a:rPr lang="fr-FR" altLang="en-US" sz="1000" dirty="0" smtClean="0"/>
              <a:t>sécurité : </a:t>
            </a:r>
            <a:r>
              <a:rPr lang="fr-FR" altLang="fr-FR" sz="1000" dirty="0" smtClean="0"/>
              <a:t>port des éléments de sécurité (casque, gants, chaussures, harnais ...) </a:t>
            </a: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</a:t>
            </a:r>
            <a:r>
              <a:rPr lang="fr-FR" altLang="en-US" sz="1000" dirty="0"/>
              <a:t>respect de tenue d’un Document Unique de Sécurité (DUS)</a:t>
            </a: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</a:t>
            </a:r>
            <a:r>
              <a:rPr lang="fr-FR" altLang="en-US" sz="1000" dirty="0"/>
              <a:t>respect des règles de stockage des produits </a:t>
            </a:r>
            <a:r>
              <a:rPr lang="fr-FR" altLang="en-US" sz="1000" dirty="0" smtClean="0"/>
              <a:t>phytosanitaires</a:t>
            </a: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Défauts </a:t>
            </a:r>
            <a:r>
              <a:rPr lang="fr-FR" altLang="en-US" sz="1000" dirty="0"/>
              <a:t>d’entretien sur les véhicules agricoles utilisés par les salariés</a:t>
            </a: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</a:t>
            </a:r>
            <a:r>
              <a:rPr lang="fr-FR" altLang="en-US" sz="1000" dirty="0"/>
              <a:t>conformité du matériel, des installations, du stockage </a:t>
            </a:r>
            <a:endParaRPr lang="fr-FR" altLang="en-US" sz="1000" dirty="0" smtClean="0"/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</a:t>
            </a:r>
            <a:r>
              <a:rPr lang="fr-FR" altLang="en-US" sz="1000" dirty="0"/>
              <a:t>respect de transparence et d’information des traitements utilisés pour la production de denrées alimentaires</a:t>
            </a: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Problématiques </a:t>
            </a:r>
            <a:r>
              <a:rPr lang="fr-FR" altLang="en-US" sz="1000" dirty="0"/>
              <a:t>de pollution acoustiques (cf. machines)</a:t>
            </a: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Problèmes </a:t>
            </a:r>
            <a:r>
              <a:rPr lang="fr-FR" altLang="en-US" sz="1000" dirty="0"/>
              <a:t>de non respect des normes de </a:t>
            </a:r>
            <a:r>
              <a:rPr lang="fr-FR" altLang="en-US" sz="1000" dirty="0" smtClean="0"/>
              <a:t>traçabilité</a:t>
            </a:r>
          </a:p>
          <a:p>
            <a:pPr marL="809625" indent="-809625" algn="just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sz="1000" dirty="0">
                <a:solidFill>
                  <a:schemeClr val="tx2"/>
                </a:solidFill>
              </a:rPr>
              <a:t>	</a:t>
            </a:r>
            <a:r>
              <a:rPr lang="fr-FR" sz="1000" dirty="0" smtClean="0"/>
              <a:t>Norme </a:t>
            </a:r>
            <a:r>
              <a:rPr lang="fr-FR" sz="1000" dirty="0" err="1"/>
              <a:t>Certiphyto</a:t>
            </a:r>
            <a:r>
              <a:rPr lang="fr-FR" sz="1000" dirty="0"/>
              <a:t> </a:t>
            </a:r>
            <a:r>
              <a:rPr lang="fr-FR" sz="1000" dirty="0" smtClean="0"/>
              <a:t>: 2 </a:t>
            </a:r>
            <a:r>
              <a:rPr lang="fr-FR" sz="1000" dirty="0"/>
              <a:t>risques non intentionnels majeurs pour l’agriculteur : </a:t>
            </a:r>
            <a:r>
              <a:rPr lang="fr-FR" sz="1000" dirty="0" smtClean="0"/>
              <a:t>utiliser </a:t>
            </a:r>
            <a:r>
              <a:rPr lang="fr-FR" sz="1000" dirty="0"/>
              <a:t>des produits, sans connaissance de l’obligation de détention du </a:t>
            </a:r>
            <a:r>
              <a:rPr lang="fr-FR" sz="1000" dirty="0" smtClean="0"/>
              <a:t>certificat </a:t>
            </a:r>
            <a:r>
              <a:rPr lang="fr-FR" sz="1000" dirty="0"/>
              <a:t>autorisant l’achat, l’usage et l’application de ces produits </a:t>
            </a:r>
            <a:r>
              <a:rPr lang="fr-FR" sz="1000" dirty="0" smtClean="0"/>
              <a:t>/ acheter </a:t>
            </a:r>
            <a:r>
              <a:rPr lang="fr-FR" sz="1000" dirty="0"/>
              <a:t>des produits (grâce au certificat) mais les faire utiliser par d’autres (salariés, saisonniers, intérimaires) non détenteurs </a:t>
            </a:r>
            <a:r>
              <a:rPr lang="fr-FR" sz="1000" dirty="0" smtClean="0"/>
              <a:t>du certificat</a:t>
            </a:r>
            <a:endParaRPr lang="fr-FR" sz="1000" dirty="0"/>
          </a:p>
          <a:p>
            <a:pPr marL="0" indent="0" algn="just">
              <a:spcAft>
                <a:spcPts val="600"/>
              </a:spcAft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respect des normes d’accueil du public (personnes à mobilité réduite, ...)</a:t>
            </a:r>
          </a:p>
          <a:p>
            <a:pPr marL="809625" indent="-809625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</a:t>
            </a:r>
            <a:r>
              <a:rPr lang="fr-FR" altLang="en-US" sz="1000" dirty="0"/>
              <a:t>respect </a:t>
            </a:r>
            <a:r>
              <a:rPr lang="fr-FR" altLang="en-US" sz="1000" dirty="0" smtClean="0"/>
              <a:t>des </a:t>
            </a:r>
            <a:r>
              <a:rPr lang="fr-FR" altLang="en-US" sz="1000" dirty="0"/>
              <a:t>règles d’hygiène </a:t>
            </a:r>
            <a:r>
              <a:rPr lang="fr-FR" altLang="en-US" sz="1000" dirty="0" smtClean="0"/>
              <a:t>(agro-alimentaire...)</a:t>
            </a:r>
            <a:endParaRPr lang="fr-FR" altLang="en-US" sz="1000" dirty="0"/>
          </a:p>
          <a:p>
            <a:pPr marL="809625" indent="-809625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</a:t>
            </a:r>
            <a:r>
              <a:rPr lang="fr-FR" altLang="en-US" sz="1000" dirty="0"/>
              <a:t>respect de l’affichage réglementaire</a:t>
            </a:r>
          </a:p>
          <a:p>
            <a:pPr marL="809625" indent="-809625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Non </a:t>
            </a:r>
            <a:r>
              <a:rPr lang="fr-FR" altLang="en-US" sz="1000" dirty="0"/>
              <a:t>détention des autorisations nécessaires à la conduite d’une activité </a:t>
            </a:r>
            <a:endParaRPr lang="fr-FR" altLang="en-US" sz="1000" dirty="0" smtClean="0"/>
          </a:p>
          <a:p>
            <a:pPr marL="809625" indent="-809625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</a:t>
            </a:r>
            <a:r>
              <a:rPr lang="fr-FR" sz="1000" dirty="0" smtClean="0">
                <a:solidFill>
                  <a:srgbClr val="000000"/>
                </a:solidFill>
              </a:rPr>
              <a:t>Non respect des </a:t>
            </a:r>
            <a:r>
              <a:rPr lang="fr-FR" sz="1000" dirty="0">
                <a:solidFill>
                  <a:srgbClr val="000000"/>
                </a:solidFill>
              </a:rPr>
              <a:t>modalités règlementaires avant la mise en marché d’un nouveau </a:t>
            </a:r>
            <a:r>
              <a:rPr lang="fr-FR" sz="1000" dirty="0" smtClean="0">
                <a:solidFill>
                  <a:srgbClr val="000000"/>
                </a:solidFill>
              </a:rPr>
              <a:t>produit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156676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F01FFA-DDE9-49D1-A57D-5F86F1649CDA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76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mtClean="0"/>
              <a:t>Exemples de mises en cause</a:t>
            </a:r>
          </a:p>
        </p:txBody>
      </p:sp>
      <p:sp>
        <p:nvSpPr>
          <p:cNvPr id="157699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EC72E3-C92B-4A3F-AD52-2C81F5DB928A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484784"/>
            <a:ext cx="7302500" cy="4979987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en-US" sz="1200" b="1" dirty="0">
                <a:solidFill>
                  <a:srgbClr val="C00000"/>
                </a:solidFill>
              </a:rPr>
              <a:t>Erreur de gestion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b="1" i="1" u="sng" dirty="0"/>
              <a:t>Exemples </a:t>
            </a:r>
            <a:r>
              <a:rPr lang="fr-FR" altLang="en-US" sz="1000" b="1" i="1" u="sng" dirty="0" smtClean="0"/>
              <a:t>:</a:t>
            </a:r>
            <a:r>
              <a:rPr lang="fr-FR" altLang="en-US" sz="1000" b="1" i="1" dirty="0" smtClean="0"/>
              <a:t>  	</a:t>
            </a:r>
            <a:r>
              <a:rPr lang="fr-FR" altLang="en-US" sz="1000" dirty="0" smtClean="0"/>
              <a:t>Aggravation des dettes de la société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/>
              <a:t>	</a:t>
            </a:r>
            <a:r>
              <a:rPr lang="fr-FR" altLang="en-US" sz="1000" dirty="0" smtClean="0"/>
              <a:t>Erreur d’investissement (rentabilité en danger)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/>
              <a:t>	</a:t>
            </a:r>
            <a:r>
              <a:rPr lang="fr-FR" altLang="en-US" sz="1000" dirty="0" smtClean="0"/>
              <a:t>Poursuivre une activité déficitaire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Acquisition d’une filiale, d’une machine de production à un prix jugé excessif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/>
              <a:t>	</a:t>
            </a:r>
            <a:r>
              <a:rPr lang="fr-FR" altLang="en-US" sz="1000" dirty="0" smtClean="0"/>
              <a:t>M</a:t>
            </a:r>
            <a:r>
              <a:rPr lang="fr-FR" sz="1000" dirty="0" smtClean="0"/>
              <a:t>auvaise </a:t>
            </a:r>
            <a:r>
              <a:rPr lang="fr-FR" sz="1000" dirty="0"/>
              <a:t>communication financière</a:t>
            </a:r>
            <a:endParaRPr lang="fr-FR" altLang="en-US" sz="1000" dirty="0" smtClean="0"/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sz="1000" dirty="0" smtClean="0"/>
              <a:t>	Présentation </a:t>
            </a:r>
            <a:r>
              <a:rPr lang="fr-FR" sz="1000" dirty="0"/>
              <a:t>ou publication de comptes annuels ne donnant pas une image </a:t>
            </a:r>
            <a:r>
              <a:rPr lang="fr-FR" sz="1000" dirty="0" smtClean="0"/>
              <a:t>fidèle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Déclaration de cessation de paiement au-delà du délai légal	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>
                <a:solidFill>
                  <a:srgbClr val="000000"/>
                </a:solidFill>
              </a:rPr>
              <a:t>	Vente d’un actif à perte, ou achat ou valorisation d’un actif à un prix excessif.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	Attribution </a:t>
            </a:r>
            <a:r>
              <a:rPr lang="fr-FR" sz="1000" dirty="0">
                <a:solidFill>
                  <a:srgbClr val="000000"/>
                </a:solidFill>
              </a:rPr>
              <a:t>d’une </a:t>
            </a:r>
            <a:r>
              <a:rPr lang="fr-FR" sz="1000" dirty="0" smtClean="0">
                <a:solidFill>
                  <a:srgbClr val="000000"/>
                </a:solidFill>
              </a:rPr>
              <a:t>rémunération considérée excessive</a:t>
            </a:r>
            <a:endParaRPr lang="fr-FR" sz="10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en-US" sz="1200" b="1" dirty="0">
                <a:solidFill>
                  <a:srgbClr val="C00000"/>
                </a:solidFill>
              </a:rPr>
              <a:t>Négligence, imprudence, omission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b="1" i="1" u="sng" dirty="0"/>
              <a:t>Exemples :</a:t>
            </a:r>
            <a:r>
              <a:rPr lang="fr-FR" altLang="en-US" sz="1000" b="1" i="1" dirty="0"/>
              <a:t> </a:t>
            </a:r>
            <a:r>
              <a:rPr lang="fr-FR" altLang="en-US" sz="1000" b="1" i="1" dirty="0" smtClean="0"/>
              <a:t>   </a:t>
            </a:r>
            <a:r>
              <a:rPr lang="fr-FR" altLang="en-US" sz="1000" dirty="0" smtClean="0"/>
              <a:t>Dans </a:t>
            </a:r>
            <a:r>
              <a:rPr lang="fr-FR" altLang="en-US" sz="1000" dirty="0"/>
              <a:t>la supervision du recouvrement d’une créance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/>
              <a:t>	Absence de procédure de contrôle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/>
              <a:t>	Dans la tenue des assemblées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/>
              <a:t>	Signer des chèques en blanc à son comptable</a:t>
            </a:r>
          </a:p>
          <a:p>
            <a:pPr marL="808038" indent="-808038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/>
              <a:t>	E</a:t>
            </a:r>
            <a:r>
              <a:rPr lang="fr-FR" sz="1000" dirty="0"/>
              <a:t>ngager son entreprise en ayant anticipé l’obtention d’un label qui n’est finalement pas obtenu.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en-US" sz="1200" b="1" dirty="0" smtClean="0">
                <a:solidFill>
                  <a:srgbClr val="C00000"/>
                </a:solidFill>
              </a:rPr>
              <a:t>Pratique </a:t>
            </a:r>
            <a:r>
              <a:rPr lang="fr-FR" altLang="en-US" sz="1200" b="1" dirty="0">
                <a:solidFill>
                  <a:srgbClr val="C00000"/>
                </a:solidFill>
              </a:rPr>
              <a:t>commerciale déloyale</a:t>
            </a:r>
          </a:p>
          <a:p>
            <a:pPr marL="0" indent="0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b="1" i="1" u="sng" dirty="0"/>
              <a:t>Exemples :</a:t>
            </a:r>
            <a:r>
              <a:rPr lang="fr-FR" altLang="en-US" sz="1000" b="1" i="1" dirty="0"/>
              <a:t>  	</a:t>
            </a:r>
            <a:r>
              <a:rPr lang="fr-FR" altLang="en-US" sz="1000" dirty="0" smtClean="0"/>
              <a:t>Délais de paiement excessifs</a:t>
            </a:r>
          </a:p>
          <a:p>
            <a:pPr marL="0" indent="0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Entente illicite entre concurrents </a:t>
            </a:r>
          </a:p>
          <a:p>
            <a:pPr marL="0" indent="0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sz="1000" dirty="0" smtClean="0"/>
              <a:t>	Vente </a:t>
            </a:r>
            <a:r>
              <a:rPr lang="fr-FR" sz="1000" dirty="0"/>
              <a:t>à perte</a:t>
            </a:r>
            <a:endParaRPr lang="fr-FR" altLang="en-US" sz="1000" dirty="0" smtClean="0"/>
          </a:p>
          <a:p>
            <a:pPr marL="0" indent="0">
              <a:spcAft>
                <a:spcPts val="600"/>
              </a:spcAft>
              <a:buFontTx/>
              <a:buNone/>
              <a:tabLst>
                <a:tab pos="809625" algn="l"/>
              </a:tabLst>
              <a:defRPr/>
            </a:pPr>
            <a:r>
              <a:rPr lang="fr-FR" altLang="en-US" sz="1000" dirty="0" smtClean="0"/>
              <a:t>	Abus de position dominante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5952"/>
            <a:ext cx="172819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03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CA49F28-4737-4758-A434-E28E53585FC4}" type="slidenum">
              <a:rPr lang="en-GB" altLang="en-US" smtClean="0">
                <a:solidFill>
                  <a:srgbClr val="FFFFFF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b="1"/>
              <a:t>Périmètre de l’offre</a:t>
            </a:r>
            <a:br>
              <a:rPr lang="fr-FR" altLang="en-US" b="1"/>
            </a:br>
            <a:r>
              <a:rPr lang="fr-FR" altLang="en-US" b="1"/>
              <a:t>Qui est assuré ?</a:t>
            </a:r>
            <a:endParaRPr lang="en-GB" altLang="en-US" b="1"/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484784"/>
            <a:ext cx="6913563" cy="34559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en-US" sz="1600" dirty="0"/>
              <a:t>Dirigeant de droit (DG, gérant, ...)</a:t>
            </a:r>
          </a:p>
          <a:p>
            <a:pPr>
              <a:buFont typeface="Wingdings" pitchFamily="2" charset="2"/>
              <a:buChar char="Ø"/>
            </a:pPr>
            <a:endParaRPr lang="fr-FR" altLang="en-US" sz="1600" dirty="0"/>
          </a:p>
          <a:p>
            <a:pPr>
              <a:buFont typeface="Wingdings" pitchFamily="2" charset="2"/>
              <a:buChar char="Ø"/>
            </a:pPr>
            <a:r>
              <a:rPr lang="fr-FR" altLang="en-US" sz="1600" dirty="0"/>
              <a:t>Dirigeant de fait (qui est reconnu par le tribunal comme ayant eu la possibilité de causer le dommage et qui est donc tenu de le réparer)</a:t>
            </a:r>
          </a:p>
          <a:p>
            <a:pPr>
              <a:buFont typeface="Wingdings" pitchFamily="2" charset="2"/>
              <a:buChar char="Ø"/>
            </a:pPr>
            <a:endParaRPr lang="fr-FR" altLang="en-US" sz="1600" dirty="0"/>
          </a:p>
          <a:p>
            <a:pPr>
              <a:buFont typeface="Wingdings" pitchFamily="2" charset="2"/>
              <a:buChar char="Ø"/>
            </a:pPr>
            <a:r>
              <a:rPr lang="fr-FR" altLang="en-US" sz="1600" dirty="0"/>
              <a:t>Les bénéficiaires d’une délégation ou sous délégation de pouvoir même non écrite</a:t>
            </a:r>
          </a:p>
          <a:p>
            <a:pPr>
              <a:buFont typeface="Wingdings" pitchFamily="2" charset="2"/>
              <a:buChar char="Ø"/>
            </a:pPr>
            <a:endParaRPr lang="fr-FR" altLang="en-US" sz="1600" dirty="0"/>
          </a:p>
        </p:txBody>
      </p:sp>
      <p:sp>
        <p:nvSpPr>
          <p:cNvPr id="167942" name="TextBox 7"/>
          <p:cNvSpPr txBox="1">
            <a:spLocks noChangeArrowheads="1"/>
          </p:cNvSpPr>
          <p:nvPr/>
        </p:nvSpPr>
        <p:spPr bwMode="auto">
          <a:xfrm>
            <a:off x="2195513" y="5373688"/>
            <a:ext cx="583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altLang="en-US" sz="1200" b="1" dirty="0">
                <a:solidFill>
                  <a:srgbClr val="000000"/>
                </a:solidFill>
                <a:ea typeface="ＭＳ Ｐゴシック" pitchFamily="34" charset="-128"/>
              </a:rPr>
              <a:t> le souscripteur : la personne morale souscrit le contrat et paie la prime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fr-FR" altLang="en-US" sz="12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altLang="en-US" sz="1200" b="1" dirty="0">
                <a:solidFill>
                  <a:srgbClr val="000000"/>
                </a:solidFill>
                <a:ea typeface="ＭＳ Ｐゴシック" pitchFamily="34" charset="-128"/>
              </a:rPr>
              <a:t> les assurés : personnes physiques, les "dirigeants"</a:t>
            </a:r>
            <a:endParaRPr lang="en-US" altLang="en-US" sz="12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67943" name="Picture 8" descr="\\hiscox\data\Retail\FrData\users\AndresF\My Pictures\17603135-cible-rouge-avec-3-fleches-dans-le-mi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5" y="6319785"/>
            <a:ext cx="2088009" cy="54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48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1050" y="0"/>
            <a:ext cx="709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000" kern="0" dirty="0">
                <a:solidFill>
                  <a:srgbClr val="000000"/>
                </a:solidFill>
              </a:rPr>
              <a:t/>
            </a:r>
            <a:br>
              <a:rPr lang="fr-FR" sz="3000" kern="0" dirty="0">
                <a:solidFill>
                  <a:srgbClr val="000000"/>
                </a:solidFill>
              </a:rPr>
            </a:br>
            <a:r>
              <a:rPr lang="fr-FR" sz="3000" kern="0" dirty="0">
                <a:solidFill>
                  <a:srgbClr val="000000"/>
                </a:solidFill>
              </a:rPr>
              <a:t/>
            </a:r>
            <a:br>
              <a:rPr lang="fr-FR" sz="3000" kern="0" dirty="0">
                <a:solidFill>
                  <a:srgbClr val="000000"/>
                </a:solidFill>
              </a:rPr>
            </a:br>
            <a:r>
              <a:rPr lang="fr-FR" sz="3000" kern="0" dirty="0">
                <a:solidFill>
                  <a:srgbClr val="000000"/>
                </a:solidFill>
              </a:rPr>
              <a:t/>
            </a:r>
            <a:br>
              <a:rPr lang="fr-FR" sz="3000" kern="0" dirty="0">
                <a:solidFill>
                  <a:srgbClr val="000000"/>
                </a:solidFill>
              </a:rPr>
            </a:br>
            <a:r>
              <a:rPr lang="fr-FR" sz="3000" kern="0" dirty="0">
                <a:solidFill>
                  <a:srgbClr val="000000"/>
                </a:solidFill>
              </a:rPr>
              <a:t/>
            </a:r>
            <a:br>
              <a:rPr lang="fr-FR" sz="3000" kern="0" dirty="0">
                <a:solidFill>
                  <a:srgbClr val="000000"/>
                </a:solidFill>
              </a:rPr>
            </a:br>
            <a:r>
              <a:rPr lang="fr-FR" sz="3000" kern="0" dirty="0">
                <a:solidFill>
                  <a:srgbClr val="000000"/>
                </a:solidFill>
              </a:rPr>
              <a:t/>
            </a:r>
            <a:br>
              <a:rPr lang="fr-FR" sz="3000" kern="0" dirty="0">
                <a:solidFill>
                  <a:srgbClr val="000000"/>
                </a:solidFill>
              </a:rPr>
            </a:br>
            <a:r>
              <a:rPr lang="fr-FR" sz="3000" kern="0" dirty="0">
                <a:solidFill>
                  <a:srgbClr val="000000"/>
                </a:solidFill>
              </a:rPr>
              <a:t/>
            </a:r>
            <a:br>
              <a:rPr lang="fr-FR" sz="3000" kern="0" dirty="0">
                <a:solidFill>
                  <a:srgbClr val="000000"/>
                </a:solidFill>
              </a:rPr>
            </a:br>
            <a:r>
              <a:rPr lang="fr-FR" sz="3000" kern="0" dirty="0">
                <a:solidFill>
                  <a:srgbClr val="000000"/>
                </a:solidFill>
              </a:rPr>
              <a:t/>
            </a:r>
            <a:br>
              <a:rPr lang="fr-FR" sz="3000" kern="0" dirty="0">
                <a:solidFill>
                  <a:srgbClr val="000000"/>
                </a:solidFill>
              </a:rPr>
            </a:br>
            <a:endParaRPr lang="en-GB" sz="3000" kern="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51050" y="0"/>
            <a:ext cx="7092950" cy="981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r-FR" sz="2800" dirty="0">
                <a:solidFill>
                  <a:srgbClr val="FFFFFF"/>
                </a:solidFill>
              </a:rPr>
              <a:t>Principe de couverture</a:t>
            </a: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156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28775"/>
            <a:ext cx="81899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4" descr="ca-a_rv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19431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9438" y="5373688"/>
            <a:ext cx="7940675" cy="1368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altLang="en-US" sz="1400" dirty="0">
                <a:solidFill>
                  <a:srgbClr val="000000"/>
                </a:solidFill>
              </a:rPr>
              <a:t>Responsabilité Pénale : </a:t>
            </a:r>
          </a:p>
          <a:p>
            <a:pPr>
              <a:defRPr/>
            </a:pPr>
            <a:r>
              <a:rPr lang="fr-FR" altLang="en-US" sz="1400" dirty="0">
                <a:solidFill>
                  <a:srgbClr val="000000"/>
                </a:solidFill>
              </a:rPr>
              <a:t>Infraction sanctionnée par une peine : amendes/contraventions, peines complémentaires (interdiction d’exercer, retrait de permis,...)</a:t>
            </a:r>
          </a:p>
          <a:p>
            <a:pPr>
              <a:defRPr/>
            </a:pPr>
            <a:r>
              <a:rPr lang="fr-FR" altLang="en-US" sz="1400" dirty="0">
                <a:solidFill>
                  <a:srgbClr val="000000"/>
                </a:solidFill>
              </a:rPr>
              <a:t>Responsabilité Civile : </a:t>
            </a:r>
          </a:p>
          <a:p>
            <a:pPr>
              <a:defRPr/>
            </a:pPr>
            <a:r>
              <a:rPr lang="fr-FR" altLang="en-US" sz="1400" dirty="0">
                <a:solidFill>
                  <a:srgbClr val="000000"/>
                </a:solidFill>
              </a:rPr>
              <a:t>Indemnisation du préjudice (soit en nature, soit en valeur). </a:t>
            </a:r>
          </a:p>
        </p:txBody>
      </p:sp>
    </p:spTree>
    <p:extLst>
      <p:ext uri="{BB962C8B-B14F-4D97-AF65-F5344CB8AC3E}">
        <p14:creationId xmlns:p14="http://schemas.microsoft.com/office/powerpoint/2010/main" val="337040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/>
              <a:t>Et à quel tarif ?</a:t>
            </a:r>
            <a:endParaRPr lang="fr-FR" altLang="fr-FR"/>
          </a:p>
        </p:txBody>
      </p:sp>
      <p:sp>
        <p:nvSpPr>
          <p:cNvPr id="17203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C0CD11-38B5-4B2D-A033-A607DB736955}" type="slidenum">
              <a:rPr lang="en-GB" altLang="fr-FR" smtClean="0"/>
              <a:pPr/>
              <a:t>16</a:t>
            </a:fld>
            <a:endParaRPr lang="en-GB" altLang="fr-FR"/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452093"/>
              </p:ext>
            </p:extLst>
          </p:nvPr>
        </p:nvGraphicFramePr>
        <p:xfrm>
          <a:off x="467543" y="2276872"/>
          <a:ext cx="806527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891"/>
                <a:gridCol w="1499388"/>
                <a:gridCol w="2160804"/>
                <a:gridCol w="1581527"/>
                <a:gridCol w="1637660"/>
              </a:tblGrid>
              <a:tr h="24875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dirty="0" smtClean="0">
                          <a:effectLst/>
                        </a:rPr>
                        <a:t>Montant de garanties</a:t>
                      </a:r>
                      <a:endParaRPr lang="en-US" sz="1100" u="none" dirty="0" smtClean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Chiffre</a:t>
                      </a:r>
                      <a:r>
                        <a:rPr lang="en-US" sz="1100" b="1" u="non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u="non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US" sz="11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44" marR="31944" marT="0" marB="0" anchor="ctr"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FF0000"/>
                    </a:solidFill>
                  </a:tcPr>
                </a:tc>
              </a:tr>
              <a:tr h="274610">
                <a:tc vMerge="1">
                  <a:txBody>
                    <a:bodyPr/>
                    <a:lstStyle/>
                    <a:p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31944" marR="31944" marT="0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De 0 à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5M€</a:t>
                      </a:r>
                      <a:endParaRPr lang="en-US" sz="1100" b="1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+ de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5M€ </a:t>
                      </a: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à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10M€</a:t>
                      </a:r>
                      <a:endParaRPr lang="en-US" sz="1100" b="1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+ de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10M€ </a:t>
                      </a: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à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25M€</a:t>
                      </a:r>
                      <a:endParaRPr lang="en-US" sz="1100" b="1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+ de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25M€ </a:t>
                      </a: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à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50M€</a:t>
                      </a:r>
                      <a:endParaRPr lang="en-US" sz="1100" b="1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CC0000"/>
                    </a:solidFill>
                  </a:tcPr>
                </a:tc>
              </a:tr>
              <a:tr h="21785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</a:rPr>
                        <a:t>Prime </a:t>
                      </a:r>
                      <a:r>
                        <a:rPr lang="en-US" sz="900" u="none" dirty="0" err="1">
                          <a:effectLst/>
                        </a:rPr>
                        <a:t>annuelle</a:t>
                      </a:r>
                      <a:r>
                        <a:rPr lang="en-US" sz="900" u="none" dirty="0">
                          <a:effectLst/>
                        </a:rPr>
                        <a:t> </a:t>
                      </a:r>
                      <a:r>
                        <a:rPr lang="en-US" sz="900" u="none" dirty="0" smtClean="0">
                          <a:effectLst/>
                        </a:rPr>
                        <a:t>(TTC)</a:t>
                      </a:r>
                      <a:endParaRPr lang="en-US" sz="8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chemeClr val="bg1"/>
                    </a:solidFill>
                  </a:tcPr>
                </a:tc>
              </a:tr>
              <a:tr h="305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300 000 €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530 €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630 €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r>
                        <a:rPr lang="en-US" sz="1100" b="0" u="none" dirty="0">
                          <a:effectLst/>
                        </a:rPr>
                        <a:t> 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 </a:t>
                      </a: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</a:tr>
              <a:tr h="305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500 000 €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595 €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695 €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795 €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 </a:t>
                      </a: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</a:tr>
              <a:tr h="305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1 000 000 €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750 €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850 €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950 €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1 050 €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</a:tr>
              <a:tr h="305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2 000 000 €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1 500 €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1 600 €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1 700 €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1 800 €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</a:tr>
              <a:tr h="305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3 000 000 €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 </a:t>
                      </a: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r>
                        <a:rPr lang="en-US" sz="1100" b="0" u="none" dirty="0">
                          <a:effectLst/>
                        </a:rPr>
                        <a:t> 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2 500 €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2 600 €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</a:tr>
              <a:tr h="305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4 000 000 €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 </a:t>
                      </a: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r>
                        <a:rPr lang="en-US" sz="1100" b="0" u="none" dirty="0">
                          <a:effectLst/>
                        </a:rPr>
                        <a:t> 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>
                          <a:effectLst/>
                        </a:rPr>
                        <a:t>3 400 €</a:t>
                      </a:r>
                      <a:endParaRPr lang="en-US" sz="1100" b="0" u="none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3 500 €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</a:tr>
              <a:tr h="305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5 000 000 €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 </a:t>
                      </a: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 smtClean="0">
                          <a:effectLst/>
                        </a:rPr>
                        <a:t>-</a:t>
                      </a:r>
                      <a:r>
                        <a:rPr lang="en-US" sz="1100" b="0" u="none" dirty="0">
                          <a:effectLst/>
                        </a:rPr>
                        <a:t> 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>
                          <a:effectLst/>
                        </a:rPr>
                        <a:t>4 100 €</a:t>
                      </a:r>
                      <a:endParaRPr lang="en-US" sz="1100" b="0" u="none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4 200 €</a:t>
                      </a:r>
                      <a:endParaRPr lang="en-US" sz="1100" b="0" u="non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1944" marR="31944" marT="0" marB="0" anchor="ctr"/>
                </a:tc>
              </a:tr>
            </a:tbl>
          </a:graphicData>
        </a:graphic>
      </p:graphicFrame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707904" y="3573016"/>
            <a:ext cx="1035262" cy="6634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 algn="ctr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580112" y="3861048"/>
            <a:ext cx="1035262" cy="663423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 algn="ctr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209146" y="4493767"/>
            <a:ext cx="1035262" cy="663423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 algn="ctr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907704" y="2981600"/>
            <a:ext cx="1035262" cy="6634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 algn="ctr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8443"/>
            <a:ext cx="21738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6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 eaLnBrk="1" hangingPunct="1"/>
            <a:r>
              <a:rPr lang="nl-NL" altLang="fr-FR" b="1" dirty="0" err="1"/>
              <a:t>Votre</a:t>
            </a:r>
            <a:r>
              <a:rPr lang="nl-NL" altLang="fr-FR" b="1" dirty="0"/>
              <a:t> </a:t>
            </a:r>
            <a:r>
              <a:rPr lang="nl-NL" altLang="fr-FR" b="1" dirty="0" err="1" smtClean="0"/>
              <a:t>conseiller</a:t>
            </a:r>
            <a:r>
              <a:rPr lang="nl-NL" altLang="fr-FR" b="1" smtClean="0"/>
              <a:t> reste</a:t>
            </a:r>
            <a:r>
              <a:rPr lang="nl-NL" altLang="fr-FR" b="1" dirty="0" smtClean="0"/>
              <a:t> </a:t>
            </a:r>
            <a:r>
              <a:rPr lang="nl-NL" altLang="fr-FR" b="1" dirty="0"/>
              <a:t>à </a:t>
            </a:r>
            <a:r>
              <a:rPr lang="nl-NL" altLang="fr-FR" b="1" dirty="0" err="1"/>
              <a:t>votre</a:t>
            </a:r>
            <a:r>
              <a:rPr lang="nl-NL" altLang="fr-FR" b="1" dirty="0"/>
              <a:t> </a:t>
            </a:r>
            <a:r>
              <a:rPr lang="nl-NL" altLang="fr-FR" b="1" dirty="0" err="1"/>
              <a:t>écoute</a:t>
            </a:r>
            <a:r>
              <a:rPr lang="nl-NL" altLang="fr-FR" b="1" dirty="0"/>
              <a:t>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0350" y="6669088"/>
            <a:ext cx="768350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601E39-9BAA-4DCC-9C71-4DD02535F6A5}" type="slidenum">
              <a:rPr lang="en-GB" altLang="fr-FR" smtClean="0">
                <a:solidFill>
                  <a:srgbClr val="FFFFFF"/>
                </a:solidFill>
              </a:rPr>
              <a:pPr/>
              <a:t>17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250825" y="36449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 sz="2000" b="1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1990" name="Picture 13" descr="13640349_b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758950"/>
            <a:ext cx="5080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49280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40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	Le Crédit Agricole Assurances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>
          <a:xfrm>
            <a:off x="569805" y="2204864"/>
            <a:ext cx="7942906" cy="4525963"/>
          </a:xfrm>
        </p:spPr>
        <p:txBody>
          <a:bodyPr/>
          <a:lstStyle/>
          <a:p>
            <a:r>
              <a:rPr lang="fr-FR" dirty="0" smtClean="0"/>
              <a:t>Le Crédit Agricole est le 1</a:t>
            </a:r>
            <a:r>
              <a:rPr lang="fr-FR" baseline="30000" dirty="0" smtClean="0"/>
              <a:t>er</a:t>
            </a:r>
            <a:r>
              <a:rPr lang="fr-FR" dirty="0" smtClean="0"/>
              <a:t> banquier assureur en France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11 000 clients Professionnels et Agriculteurs assurés à Pacifica sur notre territoire Atlantique-Vendée</a:t>
            </a:r>
          </a:p>
          <a:p>
            <a:pPr indent="0">
              <a:buNone/>
            </a:pPr>
            <a:endParaRPr lang="fr-FR" dirty="0" smtClean="0"/>
          </a:p>
          <a:p>
            <a:r>
              <a:rPr lang="fr-FR" dirty="0" smtClean="0"/>
              <a:t>6.000 sinistres professionnels gérés en 2017.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08720"/>
            <a:ext cx="5760640" cy="82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	Les solutions assurances Professionnelles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>
          <a:xfrm>
            <a:off x="611560" y="980728"/>
            <a:ext cx="7942906" cy="5184576"/>
          </a:xfrm>
        </p:spPr>
        <p:txBody>
          <a:bodyPr>
            <a:normAutofit/>
          </a:bodyPr>
          <a:lstStyle/>
          <a:p>
            <a:r>
              <a:rPr lang="fr-FR" dirty="0" smtClean="0"/>
              <a:t>Les dommages aux biens</a:t>
            </a:r>
          </a:p>
          <a:p>
            <a:pPr lvl="1"/>
            <a:r>
              <a:rPr lang="fr-FR" dirty="0" smtClean="0"/>
              <a:t>Les biens immobiliers</a:t>
            </a:r>
          </a:p>
          <a:p>
            <a:pPr lvl="1"/>
            <a:r>
              <a:rPr lang="fr-FR" dirty="0" smtClean="0"/>
              <a:t>Les biens mobiliers</a:t>
            </a:r>
          </a:p>
          <a:p>
            <a:pPr lvl="1"/>
            <a:r>
              <a:rPr lang="fr-FR" dirty="0" smtClean="0"/>
              <a:t>Les biens roulants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Les couvertures juridiques</a:t>
            </a:r>
          </a:p>
          <a:p>
            <a:pPr indent="0">
              <a:buNone/>
            </a:pP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garanties de responsabilité civile</a:t>
            </a:r>
          </a:p>
          <a:p>
            <a:pPr lvl="1"/>
            <a:r>
              <a:rPr lang="fr-FR" dirty="0"/>
              <a:t>RC </a:t>
            </a:r>
            <a:r>
              <a:rPr lang="fr-FR" dirty="0" smtClean="0"/>
              <a:t>professionnelle</a:t>
            </a:r>
          </a:p>
          <a:p>
            <a:pPr lvl="1"/>
            <a:r>
              <a:rPr lang="fr-FR" dirty="0" smtClean="0"/>
              <a:t>RC exploitation</a:t>
            </a:r>
          </a:p>
          <a:p>
            <a:pPr lvl="1"/>
            <a:r>
              <a:rPr lang="fr-FR" dirty="0" smtClean="0"/>
              <a:t>RC des Dirigeants</a:t>
            </a:r>
            <a:endParaRPr lang="fr-FR" dirty="0"/>
          </a:p>
          <a:p>
            <a:pPr indent="0">
              <a:buNone/>
            </a:pPr>
            <a:endParaRPr lang="fr-FR" dirty="0" smtClean="0"/>
          </a:p>
          <a:p>
            <a:r>
              <a:rPr lang="fr-FR" dirty="0" smtClean="0"/>
              <a:t>La prévoyance</a:t>
            </a:r>
            <a:endParaRPr lang="fr-FR" dirty="0"/>
          </a:p>
          <a:p>
            <a:pPr lvl="1"/>
            <a:r>
              <a:rPr lang="fr-FR" dirty="0" smtClean="0"/>
              <a:t>La protection des revenus,</a:t>
            </a:r>
            <a:endParaRPr lang="fr-FR" dirty="0"/>
          </a:p>
          <a:p>
            <a:pPr lvl="1"/>
            <a:r>
              <a:rPr lang="fr-FR" dirty="0" smtClean="0"/>
              <a:t>La santé</a:t>
            </a:r>
            <a:endParaRPr lang="fr-FR" dirty="0"/>
          </a:p>
          <a:p>
            <a:pPr indent="0">
              <a:buNone/>
            </a:pP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0" y="3717032"/>
            <a:ext cx="3641092" cy="22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02" y="1196752"/>
            <a:ext cx="41338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75650" y="6554788"/>
            <a:ext cx="768350" cy="303212"/>
          </a:xfrm>
          <a:noFill/>
        </p:spPr>
        <p:txBody>
          <a:bodyPr/>
          <a:lstStyle/>
          <a:p>
            <a:fld id="{16EAB8D4-4910-4028-BDFF-791E4D9B9D84}" type="slidenum">
              <a:rPr lang="en-GB" i="1" smtClean="0">
                <a:ea typeface="ＭＳ Ｐゴシック" pitchFamily="34" charset="-128"/>
              </a:rPr>
              <a:pPr/>
              <a:t>4</a:t>
            </a:fld>
            <a:endParaRPr lang="en-GB" i="1" dirty="0">
              <a:ea typeface="ＭＳ Ｐゴシック" pitchFamily="34" charset="-128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403350" y="3860800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rgbClr val="707061"/>
                </a:solidFill>
                <a:ea typeface="ＭＳ Ｐゴシック" pitchFamily="34" charset="-128"/>
              </a:rPr>
              <a:t>Vos fonctions vous exposent-elles personnellement ?</a:t>
            </a:r>
          </a:p>
        </p:txBody>
      </p:sp>
      <p:pic>
        <p:nvPicPr>
          <p:cNvPr id="39941" name="Picture 4" descr="PuzzleBlanc-RougeFotolia_8549425_X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763" y="4575175"/>
            <a:ext cx="3043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87624" y="236717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3200" b="1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Responsabilité Des Dirigeants</a:t>
            </a:r>
            <a:br>
              <a:rPr lang="fr-FR" altLang="en-US" sz="3200" b="1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</a:br>
            <a:r>
              <a:rPr lang="fr-FR" altLang="en-US" sz="3200" b="1" i="1" dirty="0">
                <a:solidFill>
                  <a:srgbClr val="008080"/>
                </a:solidFill>
                <a:ea typeface="ＭＳ Ｐゴシック" pitchFamily="34" charset="-128"/>
                <a:cs typeface="Arial" charset="0"/>
              </a:rPr>
              <a:t>Crédit Agricole </a:t>
            </a:r>
            <a:r>
              <a:rPr lang="fr-FR" altLang="en-US" sz="3200" b="1" i="1" dirty="0" smtClean="0">
                <a:solidFill>
                  <a:srgbClr val="008080"/>
                </a:solidFill>
                <a:ea typeface="ＭＳ Ｐゴシック" pitchFamily="34" charset="-128"/>
                <a:cs typeface="Arial" charset="0"/>
              </a:rPr>
              <a:t>Atlantique-Vendée</a:t>
            </a:r>
            <a:endParaRPr lang="fr-FR" sz="3200" b="1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3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8151822B-885F-4634-810B-20FC6E0D3EE1}" type="slidenum">
              <a:rPr lang="en-GB" altLang="en-US" smtClean="0">
                <a:solidFill>
                  <a:srgbClr val="FFFFFF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1403350" y="1757363"/>
            <a:ext cx="6769100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000000"/>
              </a:solidFill>
              <a:ea typeface="ＭＳ Ｐゴシック" pitchFamily="34" charset="-128"/>
              <a:cs typeface="MS PGothic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Une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responsabilité du Dirigeant, à quoi ça sert ?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000000"/>
              </a:solidFill>
              <a:ea typeface="ＭＳ Ｐゴシック" pitchFamily="34" charset="-128"/>
              <a:cs typeface="MS PGothic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Y a-t-</a:t>
            </a: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il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des dirigeants plus </a:t>
            </a: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concernés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</a:t>
            </a: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que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</a:t>
            </a: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d’autres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?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000000"/>
              </a:solidFill>
              <a:ea typeface="ＭＳ Ｐゴシック" pitchFamily="34" charset="-128"/>
              <a:cs typeface="MS PGothic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Pourquoi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</a:t>
            </a: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est-ce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un </a:t>
            </a: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sujet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</a:t>
            </a:r>
            <a:r>
              <a:rPr lang="en-GB" sz="1600" b="1" dirty="0" err="1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d’actualité</a:t>
            </a:r>
            <a:r>
              <a:rPr lang="en-GB" sz="1600" b="1" dirty="0">
                <a:solidFill>
                  <a:srgbClr val="D42E12"/>
                </a:solidFill>
                <a:ea typeface="ＭＳ Ｐゴシック" pitchFamily="34" charset="-128"/>
                <a:cs typeface="MS PGothic"/>
              </a:rPr>
              <a:t> ?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lang="en-GB" sz="1600" b="1" dirty="0">
              <a:solidFill>
                <a:srgbClr val="D42E12"/>
              </a:solidFill>
              <a:ea typeface="ＭＳ Ｐゴシック" pitchFamily="34" charset="-128"/>
              <a:cs typeface="MS PGothic"/>
            </a:endParaRPr>
          </a:p>
          <a:p>
            <a:pPr marL="1198563" lvl="2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b="1" i="1" dirty="0">
                <a:solidFill>
                  <a:srgbClr val="707061">
                    <a:lumMod val="75000"/>
                  </a:srgbClr>
                </a:solidFill>
                <a:ea typeface="ＭＳ Ｐゴシック" pitchFamily="34" charset="-128"/>
              </a:rPr>
              <a:t>inflation de la réglementation</a:t>
            </a:r>
          </a:p>
          <a:p>
            <a:pPr marL="1198563" lvl="2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b="1" i="1" dirty="0">
                <a:solidFill>
                  <a:srgbClr val="707061">
                    <a:lumMod val="75000"/>
                  </a:srgbClr>
                </a:solidFill>
                <a:ea typeface="ＭＳ Ｐゴシック" pitchFamily="34" charset="-128"/>
                <a:cs typeface="MS PGothic"/>
              </a:rPr>
              <a:t>judiciarisation de la société</a:t>
            </a:r>
          </a:p>
          <a:p>
            <a:pPr marL="1198563" lvl="2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b="1" i="1" dirty="0">
                <a:solidFill>
                  <a:srgbClr val="707061">
                    <a:lumMod val="75000"/>
                  </a:srgbClr>
                </a:solidFill>
                <a:ea typeface="ＭＳ Ｐゴシック" pitchFamily="34" charset="-128"/>
                <a:cs typeface="MS PGothic"/>
              </a:rPr>
              <a:t>environnement économique</a:t>
            </a:r>
            <a:endParaRPr lang="en-GB" sz="1600" b="1" i="1" dirty="0">
              <a:solidFill>
                <a:srgbClr val="D42E12"/>
              </a:solidFill>
              <a:ea typeface="ＭＳ Ｐゴシック" pitchFamily="34" charset="-128"/>
              <a:cs typeface="MS PGothic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000000"/>
              </a:solidFill>
              <a:ea typeface="ＭＳ Ｐゴシック" pitchFamily="34" charset="-128"/>
              <a:cs typeface="MS PGothic"/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>R</a:t>
            </a:r>
            <a:r>
              <a:rPr lang="fr-FR" altLang="en-US" sz="2400" b="1"/>
              <a:t>esponsabilité des Dirigeants ?</a:t>
            </a:r>
            <a:endParaRPr lang="en-GB" altLang="en-US" sz="2400" b="1"/>
          </a:p>
        </p:txBody>
      </p:sp>
      <p:sp>
        <p:nvSpPr>
          <p:cNvPr id="151558" name="Rectangle à coins arrondis 6"/>
          <p:cNvSpPr>
            <a:spLocks noChangeArrowheads="1"/>
          </p:cNvSpPr>
          <p:nvPr/>
        </p:nvSpPr>
        <p:spPr bwMode="auto">
          <a:xfrm>
            <a:off x="468313" y="4373563"/>
            <a:ext cx="8280400" cy="16557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fr-FR" altLang="en-US" sz="1600" b="1" i="1" dirty="0">
                <a:solidFill>
                  <a:srgbClr val="000000"/>
                </a:solidFill>
                <a:ea typeface="ＭＳ Ｐゴシック" pitchFamily="34" charset="-128"/>
              </a:rPr>
              <a:t>Même en étant irréprochables, les dirigeants d’entreprises ne sont pas à l’abri d’une mise en cause personnelle susceptible de survenir dans l’exercice de leur activité et pouvant mettre en péril leur propre patrimoine.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" y="6137221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6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 que pensent les dirigeants</a:t>
            </a:r>
          </a:p>
        </p:txBody>
      </p:sp>
      <p:sp>
        <p:nvSpPr>
          <p:cNvPr id="153603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5C665E-0D5A-4A05-996A-1300B56F8E8D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53604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66713" y="6265863"/>
            <a:ext cx="4132262" cy="258762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en-US" smtClean="0"/>
          </a:p>
        </p:txBody>
      </p:sp>
      <p:pic>
        <p:nvPicPr>
          <p:cNvPr id="153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668463"/>
            <a:ext cx="60213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Responsabilité du dirigeant et les autres assurances ?</a:t>
            </a:r>
            <a:endParaRPr lang="en-US" alt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3528" y="1401121"/>
            <a:ext cx="8406092" cy="476418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7" name="Connecteur droit 4"/>
          <p:cNvCxnSpPr>
            <a:cxnSpLocks noChangeShapeType="1"/>
            <a:stCxn id="19" idx="0"/>
            <a:endCxn id="16" idx="2"/>
          </p:cNvCxnSpPr>
          <p:nvPr/>
        </p:nvCxnSpPr>
        <p:spPr bwMode="auto">
          <a:xfrm flipH="1">
            <a:off x="4527359" y="3535121"/>
            <a:ext cx="10992" cy="2630183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3435965" y="1401121"/>
            <a:ext cx="2374371" cy="4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i="1" dirty="0">
                <a:solidFill>
                  <a:srgbClr val="C00000"/>
                </a:solidFill>
                <a:ea typeface="ＭＳ Ｐゴシック" pitchFamily="34" charset="-128"/>
              </a:rPr>
              <a:t>Entreprise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i="1" dirty="0">
                <a:solidFill>
                  <a:srgbClr val="C00000"/>
                </a:solidFill>
                <a:ea typeface="ＭＳ Ｐゴシック" pitchFamily="34" charset="-128"/>
              </a:rPr>
              <a:t>(Personne Morale)</a:t>
            </a:r>
            <a:endParaRPr lang="en-US" altLang="en-US" sz="1400" b="1" i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9" name="ZoneTexte 6"/>
          <p:cNvSpPr txBox="1">
            <a:spLocks noChangeArrowheads="1"/>
          </p:cNvSpPr>
          <p:nvPr/>
        </p:nvSpPr>
        <p:spPr bwMode="auto">
          <a:xfrm>
            <a:off x="336091" y="3535121"/>
            <a:ext cx="8404521" cy="4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i="1">
                <a:solidFill>
                  <a:srgbClr val="C00000"/>
                </a:solidFill>
                <a:ea typeface="ＭＳ Ｐゴシック" pitchFamily="34" charset="-128"/>
              </a:rPr>
              <a:t>Dirigeant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i="1">
                <a:solidFill>
                  <a:srgbClr val="C00000"/>
                </a:solidFill>
                <a:ea typeface="ＭＳ Ｐゴシック" pitchFamily="34" charset="-128"/>
              </a:rPr>
              <a:t>(Personne Physique)</a:t>
            </a:r>
            <a:endParaRPr lang="en-US" altLang="en-US" sz="1400" b="1" i="1">
              <a:solidFill>
                <a:srgbClr val="C00000"/>
              </a:solidFill>
              <a:ea typeface="ＭＳ Ｐゴシック" pitchFamily="34" charset="-128"/>
            </a:endParaRPr>
          </a:p>
        </p:txBody>
      </p:sp>
      <p:cxnSp>
        <p:nvCxnSpPr>
          <p:cNvPr id="20" name="Connecteur droit 7"/>
          <p:cNvCxnSpPr>
            <a:cxnSpLocks noChangeShapeType="1"/>
          </p:cNvCxnSpPr>
          <p:nvPr/>
        </p:nvCxnSpPr>
        <p:spPr bwMode="auto">
          <a:xfrm flipH="1">
            <a:off x="343943" y="3532357"/>
            <a:ext cx="8404521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ZoneTexte 8"/>
          <p:cNvSpPr txBox="1">
            <a:spLocks noChangeArrowheads="1"/>
          </p:cNvSpPr>
          <p:nvPr/>
        </p:nvSpPr>
        <p:spPr bwMode="auto">
          <a:xfrm>
            <a:off x="570074" y="3555853"/>
            <a:ext cx="1884422" cy="26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i="1" dirty="0">
                <a:solidFill>
                  <a:srgbClr val="000000"/>
                </a:solidFill>
                <a:ea typeface="ＭＳ Ｐゴシック" pitchFamily="34" charset="-128"/>
              </a:rPr>
              <a:t>Vie privée</a:t>
            </a:r>
            <a:endParaRPr lang="en-US" altLang="en-US" sz="1400" b="1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" name="ZoneTexte 9"/>
          <p:cNvSpPr txBox="1">
            <a:spLocks noChangeArrowheads="1"/>
          </p:cNvSpPr>
          <p:nvPr/>
        </p:nvSpPr>
        <p:spPr bwMode="auto">
          <a:xfrm>
            <a:off x="5881002" y="3555853"/>
            <a:ext cx="2848618" cy="26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i="1">
                <a:solidFill>
                  <a:srgbClr val="000000"/>
                </a:solidFill>
                <a:ea typeface="ＭＳ Ｐゴシック" pitchFamily="34" charset="-128"/>
              </a:rPr>
              <a:t>Vie professionnelle</a:t>
            </a:r>
            <a:endParaRPr lang="en-US" altLang="en-US" sz="1400" b="1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" name="ZoneTexte 10"/>
          <p:cNvSpPr txBox="1">
            <a:spLocks noChangeArrowheads="1"/>
          </p:cNvSpPr>
          <p:nvPr/>
        </p:nvSpPr>
        <p:spPr bwMode="auto">
          <a:xfrm>
            <a:off x="6391558" y="4122547"/>
            <a:ext cx="925589" cy="166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8800" b="1" i="1" dirty="0">
                <a:solidFill>
                  <a:srgbClr val="C00000"/>
                </a:solidFill>
                <a:ea typeface="ＭＳ Ｐゴシック" pitchFamily="34" charset="-128"/>
              </a:rPr>
              <a:t>?</a:t>
            </a:r>
            <a:endParaRPr lang="en-US" altLang="en-US" sz="8800" b="1" i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530186" y="2429422"/>
            <a:ext cx="890390" cy="726998"/>
            <a:chOff x="504057" y="576061"/>
            <a:chExt cx="755193" cy="755193"/>
          </a:xfrm>
        </p:grpSpPr>
        <p:sp>
          <p:nvSpPr>
            <p:cNvPr id="40" name="Shape 39"/>
            <p:cNvSpPr/>
            <p:nvPr/>
          </p:nvSpPr>
          <p:spPr>
            <a:xfrm>
              <a:off x="504057" y="576061"/>
              <a:ext cx="755193" cy="755193"/>
            </a:xfrm>
            <a:prstGeom prst="gear6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Shape 4"/>
            <p:cNvSpPr/>
            <p:nvPr/>
          </p:nvSpPr>
          <p:spPr>
            <a:xfrm>
              <a:off x="694520" y="767012"/>
              <a:ext cx="374266" cy="373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3970" rIns="0" bIns="13970" spcCol="1270" anchor="ctr"/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100" b="1" i="1" dirty="0">
                  <a:solidFill>
                    <a:srgbClr val="D42E12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RCP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029557" y="1947060"/>
            <a:ext cx="731784" cy="644070"/>
            <a:chOff x="1632643" y="83148"/>
            <a:chExt cx="739935" cy="739935"/>
          </a:xfrm>
        </p:grpSpPr>
        <p:sp>
          <p:nvSpPr>
            <p:cNvPr id="38" name="Shape 37"/>
            <p:cNvSpPr/>
            <p:nvPr/>
          </p:nvSpPr>
          <p:spPr>
            <a:xfrm rot="20700000">
              <a:off x="1632643" y="83148"/>
              <a:ext cx="739935" cy="739935"/>
            </a:xfrm>
            <a:prstGeom prst="gear6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Shape 4"/>
            <p:cNvSpPr/>
            <p:nvPr/>
          </p:nvSpPr>
          <p:spPr>
            <a:xfrm>
              <a:off x="1794603" y="245108"/>
              <a:ext cx="41601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3970" rIns="0" bIns="13970" spcCol="1270" anchor="ctr"/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100" b="1" i="1" dirty="0">
                  <a:solidFill>
                    <a:srgbClr val="D42E12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PJ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398590" y="2490235"/>
            <a:ext cx="1028580" cy="903909"/>
            <a:chOff x="1813812" y="849592"/>
            <a:chExt cx="1038391" cy="1038391"/>
          </a:xfrm>
        </p:grpSpPr>
        <p:sp>
          <p:nvSpPr>
            <p:cNvPr id="36" name="Shape 35"/>
            <p:cNvSpPr/>
            <p:nvPr/>
          </p:nvSpPr>
          <p:spPr>
            <a:xfrm>
              <a:off x="1813812" y="849592"/>
              <a:ext cx="1038391" cy="1038391"/>
            </a:xfrm>
            <a:prstGeom prst="gear9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Shape 4"/>
            <p:cNvSpPr/>
            <p:nvPr/>
          </p:nvSpPr>
          <p:spPr>
            <a:xfrm>
              <a:off x="2023076" y="1092518"/>
              <a:ext cx="619864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1430" rIns="0" bIns="11430" spcCol="1270" anchor="ctr"/>
            <a:lstStyle/>
            <a:p>
              <a:pPr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900" b="1" i="1" dirty="0">
                  <a:solidFill>
                    <a:srgbClr val="D42E12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Dommages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67875" y="4723748"/>
            <a:ext cx="888819" cy="726998"/>
            <a:chOff x="504057" y="576061"/>
            <a:chExt cx="755193" cy="755193"/>
          </a:xfrm>
        </p:grpSpPr>
        <p:sp>
          <p:nvSpPr>
            <p:cNvPr id="34" name="Shape 33"/>
            <p:cNvSpPr/>
            <p:nvPr/>
          </p:nvSpPr>
          <p:spPr>
            <a:xfrm>
              <a:off x="504057" y="576061"/>
              <a:ext cx="755193" cy="755193"/>
            </a:xfrm>
            <a:prstGeom prst="gear6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Shape 4"/>
            <p:cNvSpPr/>
            <p:nvPr/>
          </p:nvSpPr>
          <p:spPr>
            <a:xfrm>
              <a:off x="693522" y="767012"/>
              <a:ext cx="376262" cy="373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3970" rIns="0" bIns="13970" spcCol="1270" anchor="ctr"/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100" b="1" i="1" dirty="0">
                  <a:solidFill>
                    <a:srgbClr val="D42E12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RC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565676" y="4241387"/>
            <a:ext cx="731784" cy="644070"/>
            <a:chOff x="1632643" y="83148"/>
            <a:chExt cx="739935" cy="739935"/>
          </a:xfrm>
        </p:grpSpPr>
        <p:sp>
          <p:nvSpPr>
            <p:cNvPr id="32" name="Shape 31"/>
            <p:cNvSpPr/>
            <p:nvPr/>
          </p:nvSpPr>
          <p:spPr>
            <a:xfrm rot="20700000">
              <a:off x="1632643" y="83148"/>
              <a:ext cx="739935" cy="739935"/>
            </a:xfrm>
            <a:prstGeom prst="gear6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Shape 4"/>
            <p:cNvSpPr/>
            <p:nvPr/>
          </p:nvSpPr>
          <p:spPr>
            <a:xfrm>
              <a:off x="1794603" y="245108"/>
              <a:ext cx="41601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3970" rIns="0" bIns="13970" spcCol="1270" anchor="ctr"/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100" b="1" i="1" dirty="0">
                  <a:solidFill>
                    <a:srgbClr val="D42E12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PJ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936279" y="4784562"/>
            <a:ext cx="1027010" cy="903909"/>
            <a:chOff x="1813812" y="849592"/>
            <a:chExt cx="1038391" cy="1038391"/>
          </a:xfrm>
        </p:grpSpPr>
        <p:sp>
          <p:nvSpPr>
            <p:cNvPr id="30" name="Shape 29"/>
            <p:cNvSpPr/>
            <p:nvPr/>
          </p:nvSpPr>
          <p:spPr>
            <a:xfrm>
              <a:off x="1813812" y="849592"/>
              <a:ext cx="1038391" cy="1038391"/>
            </a:xfrm>
            <a:prstGeom prst="gear9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Shape 4"/>
            <p:cNvSpPr/>
            <p:nvPr/>
          </p:nvSpPr>
          <p:spPr>
            <a:xfrm>
              <a:off x="2021807" y="1092518"/>
              <a:ext cx="622399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1430" rIns="0" bIns="11430" spcCol="1270" anchor="ctr"/>
            <a:lstStyle/>
            <a:p>
              <a:pPr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900" b="1" i="1" dirty="0">
                  <a:solidFill>
                    <a:srgbClr val="D42E12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Dommages</a:t>
              </a: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8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E71E2ABF-1213-4419-985B-FAE0B2470912}" type="slidenum">
              <a:rPr lang="en-GB" altLang="en-US" smtClean="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GB" altLang="en-US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79712" y="1340768"/>
          <a:ext cx="56166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4365104"/>
            <a:ext cx="7561262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i="1" dirty="0">
                <a:solidFill>
                  <a:srgbClr val="FF0000"/>
                </a:solidFill>
                <a:ea typeface="MS PGothic"/>
              </a:rPr>
              <a:t>RCPRO</a:t>
            </a:r>
            <a:r>
              <a:rPr lang="fr-FR" sz="1100" i="1" dirty="0">
                <a:solidFill>
                  <a:srgbClr val="000000"/>
                </a:solidFill>
                <a:ea typeface="MS PGothic"/>
              </a:rPr>
              <a:t>: elle couvre l’entreprise </a:t>
            </a:r>
            <a:r>
              <a:rPr lang="fr-FR" sz="1100" b="1" i="1" dirty="0">
                <a:solidFill>
                  <a:srgbClr val="000000"/>
                </a:solidFill>
                <a:ea typeface="MS PGothic"/>
              </a:rPr>
              <a:t>et seulement celle-ci</a:t>
            </a:r>
            <a:r>
              <a:rPr lang="fr-FR" sz="1100" i="1" dirty="0">
                <a:solidFill>
                  <a:srgbClr val="000000"/>
                </a:solidFill>
                <a:ea typeface="MS PGothic"/>
              </a:rPr>
              <a:t>, contre les conséquences des erreurs, des fautes réalisées dans le cadre de son activité.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100" b="1" i="1" dirty="0">
              <a:solidFill>
                <a:srgbClr val="FF0000"/>
              </a:solidFill>
              <a:ea typeface="MS PGoth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i="1" dirty="0">
                <a:solidFill>
                  <a:srgbClr val="FF0000"/>
                </a:solidFill>
                <a:ea typeface="MS PGothic"/>
              </a:rPr>
              <a:t>Protection Juridique </a:t>
            </a:r>
            <a:r>
              <a:rPr lang="fr-FR" sz="1100" i="1" dirty="0">
                <a:solidFill>
                  <a:srgbClr val="000000"/>
                </a:solidFill>
                <a:ea typeface="MS PGothic"/>
              </a:rPr>
              <a:t>:  elle permet à l’entreprise de bénéficier d’une prestation juridique et d’une prise en charge des frais pour régler les litiges qu’elle rencontre – une facturation abusive d’un fournisseur, par exemple.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100" i="1" dirty="0">
              <a:solidFill>
                <a:srgbClr val="000000"/>
              </a:solidFill>
              <a:ea typeface="MS PGoth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i="1" dirty="0">
                <a:solidFill>
                  <a:srgbClr val="FF0000"/>
                </a:solidFill>
                <a:ea typeface="MS PGothic"/>
              </a:rPr>
              <a:t>Responsabilité des Dirigeants </a:t>
            </a:r>
            <a:r>
              <a:rPr lang="fr-FR" sz="1100" i="1" dirty="0">
                <a:solidFill>
                  <a:srgbClr val="000000"/>
                </a:solidFill>
                <a:ea typeface="MS PGothic"/>
              </a:rPr>
              <a:t>: </a:t>
            </a:r>
            <a:r>
              <a:rPr lang="fr-FR" sz="1100" b="1" i="1" dirty="0">
                <a:solidFill>
                  <a:srgbClr val="000000"/>
                </a:solidFill>
                <a:ea typeface="MS PGothic"/>
              </a:rPr>
              <a:t>c’est la pièce manquante au puzzle Protection</a:t>
            </a:r>
            <a:r>
              <a:rPr lang="fr-FR" sz="1100" i="1" dirty="0">
                <a:solidFill>
                  <a:srgbClr val="000000"/>
                </a:solidFill>
                <a:ea typeface="MS PGothic"/>
              </a:rPr>
              <a:t>. </a:t>
            </a:r>
            <a:r>
              <a:rPr lang="fr-FR" sz="1100" b="1" i="1" dirty="0">
                <a:solidFill>
                  <a:srgbClr val="FFFFFF">
                    <a:lumMod val="50000"/>
                  </a:srgbClr>
                </a:solidFill>
                <a:ea typeface="MS PGothic"/>
              </a:rPr>
              <a:t>Seule cette offre permet de garantir les mises en cause contre les dirigeants, de droit ou de fait , et protéger ainsi leur patrimoine personnel.</a:t>
            </a:r>
            <a:endParaRPr lang="en-US" sz="1100" b="1" i="1" dirty="0">
              <a:solidFill>
                <a:srgbClr val="FFFFFF">
                  <a:lumMod val="50000"/>
                </a:srgbClr>
              </a:solidFill>
              <a:ea typeface="MS PGothic"/>
            </a:endParaRPr>
          </a:p>
        </p:txBody>
      </p:sp>
      <p:sp>
        <p:nvSpPr>
          <p:cNvPr id="152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/>
            </a:r>
            <a:br>
              <a:rPr lang="fr-FR" altLang="en-US" b="1"/>
            </a:br>
            <a:r>
              <a:rPr lang="fr-FR" altLang="en-US" b="1"/>
              <a:t>Positionnement de l’offre</a:t>
            </a:r>
            <a:endParaRPr lang="en-GB" altLang="en-US" b="1"/>
          </a:p>
        </p:txBody>
      </p:sp>
      <p:pic>
        <p:nvPicPr>
          <p:cNvPr id="152582" name="Picture 4" descr="ca-a_rv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19431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2409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58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mtClean="0"/>
              <a:t/>
            </a:r>
            <a:br>
              <a:rPr lang="fr-FR" altLang="en-US" smtClean="0"/>
            </a:br>
            <a:r>
              <a:rPr lang="fr-FR" altLang="en-US" smtClean="0"/>
              <a:t>Fondements de la mise en cause</a:t>
            </a:r>
          </a:p>
        </p:txBody>
      </p:sp>
      <p:sp>
        <p:nvSpPr>
          <p:cNvPr id="155651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8F1FA3-AF5C-4D85-8CA8-3D3666232B01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5565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66713" y="6265863"/>
            <a:ext cx="4132262" cy="258762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155653" name="Slide Number Placeholder 3"/>
          <p:cNvSpPr txBox="1">
            <a:spLocks/>
          </p:cNvSpPr>
          <p:nvPr/>
        </p:nvSpPr>
        <p:spPr bwMode="auto">
          <a:xfrm>
            <a:off x="8196263" y="6654800"/>
            <a:ext cx="7683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F89CED-ABF1-4655-BD07-A83A69317BAA}" type="slidenum">
              <a:rPr lang="en-GB" altLang="en-US" sz="800" b="1" i="1">
                <a:solidFill>
                  <a:srgbClr val="FFFFFF"/>
                </a:solidFill>
                <a:ea typeface="ＭＳ Ｐゴシック" pitchFamily="34" charset="-128"/>
              </a:rPr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GB" altLang="en-US" sz="800" b="1" i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5654" name="TextBox 47"/>
          <p:cNvSpPr txBox="1">
            <a:spLocks noChangeArrowheads="1"/>
          </p:cNvSpPr>
          <p:nvPr/>
        </p:nvSpPr>
        <p:spPr bwMode="auto">
          <a:xfrm>
            <a:off x="2051050" y="1773238"/>
            <a:ext cx="6769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en-US" sz="1600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Il existe </a:t>
            </a:r>
            <a:r>
              <a:rPr lang="fr-FR" altLang="en-US" sz="1600" b="1">
                <a:solidFill>
                  <a:srgbClr val="C00000"/>
                </a:solidFill>
                <a:ea typeface="ＭＳ Ｐゴシック" pitchFamily="34" charset="-128"/>
                <a:cs typeface="Arial" charset="0"/>
              </a:rPr>
              <a:t>4 cas </a:t>
            </a:r>
            <a:r>
              <a:rPr lang="fr-FR" altLang="en-US" sz="1600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 mises en cause personnelle d’un dirigeant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en-US" sz="16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en-US" sz="1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D’après la loi du 24/07/1966, les dirigeants sont responsables individuellement et solidairement sur leurs biens propres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en-US" sz="16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marL="455613" lvl="1" indent="15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des violations des statuts de leur entreprise</a:t>
            </a:r>
            <a:b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</a:br>
            <a:endParaRPr lang="fr-FR" altLang="en-US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marL="455613" lvl="1" indent="15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des fautes de gestion</a:t>
            </a:r>
            <a:b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</a:br>
            <a:endParaRPr lang="fr-FR" altLang="en-US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marL="455613" lvl="1" indent="15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des infractions aux lois et règlements </a:t>
            </a:r>
            <a:r>
              <a:rPr lang="fr-FR" altLang="en-US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(par exemple en cas d’accident on peut reprocher au dirigeant de ne pas avoir mis en place un process pour s’assurer que les consignes de sécurité soient bien appliquées...)</a:t>
            </a:r>
            <a: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/>
            </a:r>
            <a:b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</a:br>
            <a:endParaRPr lang="fr-FR" altLang="en-US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marL="455613" lvl="1" indent="15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altLang="en-US" b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des fautes liées à l’emploi </a:t>
            </a:r>
            <a:r>
              <a:rPr lang="fr-FR" altLang="en-US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(principalement : harcèlement, discrimination et atteinte à la vie privée)</a:t>
            </a:r>
            <a:endParaRPr lang="en-US" altLang="en-US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5655" name="Rectangle 5"/>
          <p:cNvSpPr>
            <a:spLocks noChangeArrowheads="1"/>
          </p:cNvSpPr>
          <p:nvPr/>
        </p:nvSpPr>
        <p:spPr bwMode="auto">
          <a:xfrm>
            <a:off x="2124075" y="3933825"/>
            <a:ext cx="6551613" cy="2016125"/>
          </a:xfrm>
          <a:prstGeom prst="rect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5656" name="TextBox 8"/>
          <p:cNvSpPr txBox="1">
            <a:spLocks noChangeArrowheads="1"/>
          </p:cNvSpPr>
          <p:nvPr/>
        </p:nvSpPr>
        <p:spPr bwMode="auto">
          <a:xfrm>
            <a:off x="179388" y="4437063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en-US" sz="1600" b="1" i="1">
                <a:solidFill>
                  <a:srgbClr val="C00000"/>
                </a:solidFill>
                <a:ea typeface="ＭＳ Ｐゴシック" pitchFamily="34" charset="-128"/>
              </a:rPr>
              <a:t>Litiges les plus fréquents</a:t>
            </a:r>
            <a:endParaRPr lang="en-US" altLang="en-US" sz="1600" b="1" i="1">
              <a:solidFill>
                <a:srgbClr val="C00000"/>
              </a:solidFill>
              <a:ea typeface="ＭＳ Ｐゴシック" pitchFamily="34" charset="-128"/>
            </a:endParaRPr>
          </a:p>
        </p:txBody>
      </p:sp>
      <p:cxnSp>
        <p:nvCxnSpPr>
          <p:cNvPr id="155657" name="Straight Arrow Connector 10"/>
          <p:cNvCxnSpPr>
            <a:cxnSpLocks noChangeShapeType="1"/>
          </p:cNvCxnSpPr>
          <p:nvPr/>
        </p:nvCxnSpPr>
        <p:spPr bwMode="auto">
          <a:xfrm flipV="1">
            <a:off x="1619250" y="4852988"/>
            <a:ext cx="431800" cy="1587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08175" y="3357563"/>
            <a:ext cx="6551613" cy="1800225"/>
          </a:xfrm>
          <a:prstGeom prst="rect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1460500" y="3933825"/>
            <a:ext cx="431800" cy="15875"/>
          </a:xfrm>
          <a:prstGeom prst="straightConnector1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58750" y="3641725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lr>
                <a:srgbClr val="D42E1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30000"/>
              </a:spcAft>
              <a:buClr>
                <a:srgbClr val="D42E1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ct val="30000"/>
              </a:spcAft>
              <a:buClr>
                <a:srgbClr val="D42E1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500"/>
              </a:lnSpc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100"/>
              </a:spcAft>
              <a:buClr>
                <a:srgbClr val="D42E12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fr-FR" altLang="en-US" sz="1600" b="1" i="1" dirty="0" smtClean="0">
                <a:solidFill>
                  <a:srgbClr val="004E89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Litiges les plus couteux</a:t>
            </a:r>
            <a:endParaRPr lang="en-US" altLang="en-US" sz="1600" b="1" i="1" dirty="0" smtClean="0">
              <a:solidFill>
                <a:srgbClr val="004E89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155661" name="Picture 4" descr="ca-a_r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19431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39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CAAV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iscox master slide">
  <a:themeElements>
    <a:clrScheme name="Hiscox master slide 13">
      <a:dk1>
        <a:srgbClr val="000000"/>
      </a:dk1>
      <a:lt1>
        <a:srgbClr val="FFFFFF"/>
      </a:lt1>
      <a:dk2>
        <a:srgbClr val="D42E12"/>
      </a:dk2>
      <a:lt2>
        <a:srgbClr val="707061"/>
      </a:lt2>
      <a:accent1>
        <a:srgbClr val="C0C0C0"/>
      </a:accent1>
      <a:accent2>
        <a:srgbClr val="004E89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467C"/>
      </a:accent6>
      <a:hlink>
        <a:srgbClr val="339966"/>
      </a:hlink>
      <a:folHlink>
        <a:srgbClr val="99CCFF"/>
      </a:folHlink>
    </a:clrScheme>
    <a:fontScheme name="Hiscox mast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scox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3">
        <a:dk1>
          <a:srgbClr val="000000"/>
        </a:dk1>
        <a:lt1>
          <a:srgbClr val="FFFFFF"/>
        </a:lt1>
        <a:dk2>
          <a:srgbClr val="D42E12"/>
        </a:dk2>
        <a:lt2>
          <a:srgbClr val="707061"/>
        </a:lt2>
        <a:accent1>
          <a:srgbClr val="C0C0C0"/>
        </a:accent1>
        <a:accent2>
          <a:srgbClr val="004E8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467C"/>
        </a:accent6>
        <a:hlink>
          <a:srgbClr val="339966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980</Words>
  <Application>Microsoft Office PowerPoint</Application>
  <PresentationFormat>Affichage à l'écran (4:3)</PresentationFormat>
  <Paragraphs>228</Paragraphs>
  <Slides>17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CAAV</vt:lpstr>
      <vt:lpstr>Hiscox master slide</vt:lpstr>
      <vt:lpstr>07 février 2019  Centre d’Affaires Trignac  CCI Saint Nazaire </vt:lpstr>
      <vt:lpstr> Le Crédit Agricole Assurances</vt:lpstr>
      <vt:lpstr> Les solutions assurances Professionnelles</vt:lpstr>
      <vt:lpstr>Présentation PowerPoint</vt:lpstr>
      <vt:lpstr>         Responsabilité des Dirigeants ?</vt:lpstr>
      <vt:lpstr>Ce que pensent les dirigeants</vt:lpstr>
      <vt:lpstr>Responsabilité du dirigeant et les autres assurances ?</vt:lpstr>
      <vt:lpstr>         Positionnement de l’offre</vt:lpstr>
      <vt:lpstr> Fondements de la mise en cause</vt:lpstr>
      <vt:lpstr>Présentation PowerPoint</vt:lpstr>
      <vt:lpstr>Vos décisions vous exposent personnellement </vt:lpstr>
      <vt:lpstr>Exemples de mises en cause</vt:lpstr>
      <vt:lpstr>Exemples de mises en cause</vt:lpstr>
      <vt:lpstr>Périmètre de l’offre Qui est assuré ?</vt:lpstr>
      <vt:lpstr>Présentation PowerPoint</vt:lpstr>
      <vt:lpstr>Et à quel tarif ?</vt:lpstr>
      <vt:lpstr>Votre conseiller reste à votre écoute.</vt:lpstr>
    </vt:vector>
  </TitlesOfParts>
  <Company>CA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Février 2018</dc:title>
  <dc:creator>BOUDAUD Frederic</dc:creator>
  <cp:lastModifiedBy>BIHAN-ARROUET Fabienne</cp:lastModifiedBy>
  <cp:revision>36</cp:revision>
  <cp:lastPrinted>2018-06-06T08:14:56Z</cp:lastPrinted>
  <dcterms:created xsi:type="dcterms:W3CDTF">2018-01-25T16:24:19Z</dcterms:created>
  <dcterms:modified xsi:type="dcterms:W3CDTF">2019-02-06T08:25:53Z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-1498416036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Christophe.GAS@ca-atlantique-vendee.fr</vt:lpwstr>
  </property>
  <property fmtid="{D5CDD505-2E9C-101B-9397-08002B2CF9AE}" pid="6" name="_AuthorEmailDisplayName">
    <vt:lpwstr>GAS Christophe</vt:lpwstr>
  </property>
</Properties>
</file>